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76" r:id="rId6"/>
    <p:sldId id="262" r:id="rId7"/>
    <p:sldId id="259" r:id="rId8"/>
    <p:sldId id="268" r:id="rId9"/>
    <p:sldId id="273" r:id="rId10"/>
    <p:sldId id="277" r:id="rId11"/>
    <p:sldId id="278" r:id="rId12"/>
    <p:sldId id="279" r:id="rId13"/>
    <p:sldId id="280" r:id="rId14"/>
    <p:sldId id="281" r:id="rId15"/>
    <p:sldId id="261" r:id="rId16"/>
    <p:sldId id="275"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4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e Jenkins" initials="KJ" lastIdx="1" clrIdx="0">
    <p:extLst>
      <p:ext uri="{19B8F6BF-5375-455C-9EA6-DF929625EA0E}">
        <p15:presenceInfo xmlns:p15="http://schemas.microsoft.com/office/powerpoint/2012/main" userId="S::kyle.jenkins@mtsi-va.com::3f3ba7ba-e5e8-4ba3-bc68-d1e3fe2f8e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C4E"/>
    <a:srgbClr val="265CAA"/>
    <a:srgbClr val="E21E26"/>
    <a:srgbClr val="031336"/>
    <a:srgbClr val="C9C9C9"/>
    <a:srgbClr val="E4E4E4"/>
    <a:srgbClr val="DF0B11"/>
    <a:srgbClr val="255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1800B-5F98-4681-92A0-3814BF9FA670}" v="6" dt="2022-05-13T15:35:47.498"/>
    <p1510:client id="{37CD4CCD-48BA-464D-A386-311E2C0D2B28}" v="5" dt="2022-05-09T14:58:29.242"/>
    <p1510:client id="{3C899791-9FEB-4168-B9B8-9F4222FA09C7}" v="332" dt="2022-04-19T19:52:29.320"/>
    <p1510:client id="{44829B6E-1689-446C-B011-E7BE58F483EF}" v="279" dt="2022-04-19T19:51:59.993"/>
    <p1510:client id="{47BEC061-36D2-449A-BD58-3A591DE5DE89}" v="2" dt="2022-05-09T17:15:55.197"/>
    <p1510:client id="{64DA904A-AE24-4099-9C14-F310E66F477E}" v="38" dt="2022-05-09T18:47:17.208"/>
    <p1510:client id="{786964FF-0822-4654-AD0E-F90523166EDB}" v="205" dt="2022-05-05T15:21:02.279"/>
    <p1510:client id="{80B317CA-26DB-438A-8CC6-EBF4A47055B2}" v="1" dt="2022-05-05T15:35:40.760"/>
    <p1510:client id="{82F19393-897C-4B7D-9920-7D3BCB102FDF}" v="166" dt="2022-05-06T17:00:53.471"/>
    <p1510:client id="{8AA008DF-8DE4-430F-A14D-FDD71CD86FF3}" v="10" dt="2022-04-21T13:02:43.606"/>
    <p1510:client id="{9CD1D330-FF6D-4488-BE22-A03E0042FF15}" v="44" dt="2022-04-21T12:46:14.990"/>
    <p1510:client id="{F5F9C581-6020-46AF-B2AC-7E7BD1E02783}" v="32" dt="2022-04-19T19:09:18.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32" autoAdjust="0"/>
  </p:normalViewPr>
  <p:slideViewPr>
    <p:cSldViewPr snapToGrid="0">
      <p:cViewPr varScale="1">
        <p:scale>
          <a:sx n="103" d="100"/>
          <a:sy n="103" d="100"/>
        </p:scale>
        <p:origin x="792" y="114"/>
      </p:cViewPr>
      <p:guideLst>
        <p:guide orient="horz" pos="2160"/>
        <p:guide pos="446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Tyesia P CTR (USA)" userId="S::tyesia.p.alexander.ctr@mail.mil::08763db3-c612-40b2-a575-7328414ac9e7" providerId="AD" clId="Web-{F40A048D-C4BF-4266-8CA5-18C12925376F}"/>
    <pc:docChg chg="modSld">
      <pc:chgData name="Alexander, Tyesia P CTR (USA)" userId="S::tyesia.p.alexander.ctr@mail.mil::08763db3-c612-40b2-a575-7328414ac9e7" providerId="AD" clId="Web-{F40A048D-C4BF-4266-8CA5-18C12925376F}" dt="2022-05-09T15:30:48.415" v="20"/>
      <pc:docMkLst>
        <pc:docMk/>
      </pc:docMkLst>
      <pc:sldChg chg="modNotes">
        <pc:chgData name="Alexander, Tyesia P CTR (USA)" userId="S::tyesia.p.alexander.ctr@mail.mil::08763db3-c612-40b2-a575-7328414ac9e7" providerId="AD" clId="Web-{F40A048D-C4BF-4266-8CA5-18C12925376F}" dt="2022-05-09T15:30:48.415" v="20"/>
        <pc:sldMkLst>
          <pc:docMk/>
          <pc:sldMk cId="299649588" sldId="259"/>
        </pc:sldMkLst>
      </pc:sldChg>
    </pc:docChg>
  </pc:docChgLst>
  <pc:docChgLst>
    <pc:chgData name="Alexander, Tyesia P CTR (USA)" userId="S::tyesia.p.alexander.ctr@mail.mil::08763db3-c612-40b2-a575-7328414ac9e7" providerId="AD" clId="Web-{37CD4CCD-48BA-464D-A386-311E2C0D2B28}"/>
    <pc:docChg chg="modSld">
      <pc:chgData name="Alexander, Tyesia P CTR (USA)" userId="S::tyesia.p.alexander.ctr@mail.mil::08763db3-c612-40b2-a575-7328414ac9e7" providerId="AD" clId="Web-{37CD4CCD-48BA-464D-A386-311E2C0D2B28}" dt="2022-05-09T14:58:29.242" v="4" actId="1076"/>
      <pc:docMkLst>
        <pc:docMk/>
      </pc:docMkLst>
      <pc:sldChg chg="modSp">
        <pc:chgData name="Alexander, Tyesia P CTR (USA)" userId="S::tyesia.p.alexander.ctr@mail.mil::08763db3-c612-40b2-a575-7328414ac9e7" providerId="AD" clId="Web-{37CD4CCD-48BA-464D-A386-311E2C0D2B28}" dt="2022-05-09T14:58:29.242" v="4" actId="1076"/>
        <pc:sldMkLst>
          <pc:docMk/>
          <pc:sldMk cId="299649588" sldId="259"/>
        </pc:sldMkLst>
        <pc:spChg chg="mod">
          <ac:chgData name="Alexander, Tyesia P CTR (USA)" userId="S::tyesia.p.alexander.ctr@mail.mil::08763db3-c612-40b2-a575-7328414ac9e7" providerId="AD" clId="Web-{37CD4CCD-48BA-464D-A386-311E2C0D2B28}" dt="2022-05-09T14:58:29.242" v="4" actId="1076"/>
          <ac:spMkLst>
            <pc:docMk/>
            <pc:sldMk cId="299649588" sldId="259"/>
            <ac:spMk id="7" creationId="{00000000-0000-0000-0000-000000000000}"/>
          </ac:spMkLst>
        </pc:spChg>
      </pc:sldChg>
    </pc:docChg>
  </pc:docChgLst>
  <pc:docChgLst>
    <pc:chgData name="Tomczykowski, Walter J CTR (USA)" userId="S::walter.j.tomczykowski.ctr@mail.mil::7f83817c-6f73-44e3-91e2-ee7ab2ca508f" providerId="AD" clId="Web-{F5F9C581-6020-46AF-B2AC-7E7BD1E02783}"/>
    <pc:docChg chg="modSld">
      <pc:chgData name="Tomczykowski, Walter J CTR (USA)" userId="S::walter.j.tomczykowski.ctr@mail.mil::7f83817c-6f73-44e3-91e2-ee7ab2ca508f" providerId="AD" clId="Web-{F5F9C581-6020-46AF-B2AC-7E7BD1E02783}" dt="2022-04-19T19:09:18.593" v="15" actId="20577"/>
      <pc:docMkLst>
        <pc:docMk/>
      </pc:docMkLst>
      <pc:sldChg chg="modSp">
        <pc:chgData name="Tomczykowski, Walter J CTR (USA)" userId="S::walter.j.tomczykowski.ctr@mail.mil::7f83817c-6f73-44e3-91e2-ee7ab2ca508f" providerId="AD" clId="Web-{F5F9C581-6020-46AF-B2AC-7E7BD1E02783}" dt="2022-04-19T19:09:18.593" v="15" actId="20577"/>
        <pc:sldMkLst>
          <pc:docMk/>
          <pc:sldMk cId="555663944" sldId="262"/>
        </pc:sldMkLst>
        <pc:spChg chg="mod">
          <ac:chgData name="Tomczykowski, Walter J CTR (USA)" userId="S::walter.j.tomczykowski.ctr@mail.mil::7f83817c-6f73-44e3-91e2-ee7ab2ca508f" providerId="AD" clId="Web-{F5F9C581-6020-46AF-B2AC-7E7BD1E02783}" dt="2022-04-19T19:09:18.593" v="15" actId="20577"/>
          <ac:spMkLst>
            <pc:docMk/>
            <pc:sldMk cId="555663944" sldId="262"/>
            <ac:spMk id="13" creationId="{00000000-0000-0000-0000-000000000000}"/>
          </ac:spMkLst>
        </pc:spChg>
      </pc:sldChg>
    </pc:docChg>
  </pc:docChgLst>
  <pc:docChgLst>
    <pc:chgData name="Salvatore, Frank J CTR (USA)" userId="S::frank.j.salvatore.ctr@mail.mil::4221f49f-ebcd-4246-a423-0fc5798b0206" providerId="AD" clId="Web-{6E0B5C39-B6E1-4D6A-9ADE-465EB82035CE}"/>
    <pc:docChg chg="modSld">
      <pc:chgData name="Salvatore, Frank J CTR (USA)" userId="S::frank.j.salvatore.ctr@mail.mil::4221f49f-ebcd-4246-a423-0fc5798b0206" providerId="AD" clId="Web-{6E0B5C39-B6E1-4D6A-9ADE-465EB82035CE}" dt="2022-05-06T20:12:26.252" v="1144"/>
      <pc:docMkLst>
        <pc:docMk/>
      </pc:docMkLst>
      <pc:sldChg chg="modNotes">
        <pc:chgData name="Salvatore, Frank J CTR (USA)" userId="S::frank.j.salvatore.ctr@mail.mil::4221f49f-ebcd-4246-a423-0fc5798b0206" providerId="AD" clId="Web-{6E0B5C39-B6E1-4D6A-9ADE-465EB82035CE}" dt="2022-05-06T20:12:26.252" v="1144"/>
        <pc:sldMkLst>
          <pc:docMk/>
          <pc:sldMk cId="4173258526" sldId="280"/>
        </pc:sldMkLst>
      </pc:sldChg>
    </pc:docChg>
  </pc:docChgLst>
  <pc:docChgLst>
    <pc:chgData name="Tomczykowski, Walter J CTR (USA)" userId="S::walter.j.tomczykowski.ctr@mail.mil::7f83817c-6f73-44e3-91e2-ee7ab2ca508f" providerId="AD" clId="Web-{786964FF-0822-4654-AD0E-F90523166EDB}"/>
    <pc:docChg chg="modSld">
      <pc:chgData name="Tomczykowski, Walter J CTR (USA)" userId="S::walter.j.tomczykowski.ctr@mail.mil::7f83817c-6f73-44e3-91e2-ee7ab2ca508f" providerId="AD" clId="Web-{786964FF-0822-4654-AD0E-F90523166EDB}" dt="2022-05-05T15:21:02.279" v="222" actId="20577"/>
      <pc:docMkLst>
        <pc:docMk/>
      </pc:docMkLst>
      <pc:sldChg chg="modSp">
        <pc:chgData name="Tomczykowski, Walter J CTR (USA)" userId="S::walter.j.tomczykowski.ctr@mail.mil::7f83817c-6f73-44e3-91e2-ee7ab2ca508f" providerId="AD" clId="Web-{786964FF-0822-4654-AD0E-F90523166EDB}" dt="2022-05-05T15:21:02.279" v="222" actId="20577"/>
        <pc:sldMkLst>
          <pc:docMk/>
          <pc:sldMk cId="555663944" sldId="262"/>
        </pc:sldMkLst>
        <pc:spChg chg="mod">
          <ac:chgData name="Tomczykowski, Walter J CTR (USA)" userId="S::walter.j.tomczykowski.ctr@mail.mil::7f83817c-6f73-44e3-91e2-ee7ab2ca508f" providerId="AD" clId="Web-{786964FF-0822-4654-AD0E-F90523166EDB}" dt="2022-05-05T15:14:40.353" v="215" actId="20577"/>
          <ac:spMkLst>
            <pc:docMk/>
            <pc:sldMk cId="555663944" sldId="262"/>
            <ac:spMk id="11" creationId="{891ADF97-0ACA-460D-B0FB-5DA2E75E66CA}"/>
          </ac:spMkLst>
        </pc:spChg>
        <pc:spChg chg="mod">
          <ac:chgData name="Tomczykowski, Walter J CTR (USA)" userId="S::walter.j.tomczykowski.ctr@mail.mil::7f83817c-6f73-44e3-91e2-ee7ab2ca508f" providerId="AD" clId="Web-{786964FF-0822-4654-AD0E-F90523166EDB}" dt="2022-05-05T15:15:13.494" v="219" actId="14100"/>
          <ac:spMkLst>
            <pc:docMk/>
            <pc:sldMk cId="555663944" sldId="262"/>
            <ac:spMk id="12" creationId="{891ADF97-0ACA-460D-B0FB-5DA2E75E66CA}"/>
          </ac:spMkLst>
        </pc:spChg>
        <pc:spChg chg="mod">
          <ac:chgData name="Tomczykowski, Walter J CTR (USA)" userId="S::walter.j.tomczykowski.ctr@mail.mil::7f83817c-6f73-44e3-91e2-ee7ab2ca508f" providerId="AD" clId="Web-{786964FF-0822-4654-AD0E-F90523166EDB}" dt="2022-05-05T15:21:02.279" v="222" actId="20577"/>
          <ac:spMkLst>
            <pc:docMk/>
            <pc:sldMk cId="555663944" sldId="262"/>
            <ac:spMk id="13" creationId="{00000000-0000-0000-0000-000000000000}"/>
          </ac:spMkLst>
        </pc:spChg>
        <pc:spChg chg="mod">
          <ac:chgData name="Tomczykowski, Walter J CTR (USA)" userId="S::walter.j.tomczykowski.ctr@mail.mil::7f83817c-6f73-44e3-91e2-ee7ab2ca508f" providerId="AD" clId="Web-{786964FF-0822-4654-AD0E-F90523166EDB}" dt="2022-05-05T15:05:00.973" v="7" actId="20577"/>
          <ac:spMkLst>
            <pc:docMk/>
            <pc:sldMk cId="555663944" sldId="262"/>
            <ac:spMk id="16" creationId="{92FED08F-6A0D-447D-A6EC-3B707BB40DED}"/>
          </ac:spMkLst>
        </pc:spChg>
      </pc:sldChg>
    </pc:docChg>
  </pc:docChgLst>
  <pc:docChgLst>
    <pc:chgData name="Tomczykowski, Walter J CTR (USA)" userId="S::walter.j.tomczykowski.ctr@mail.mil::7f83817c-6f73-44e3-91e2-ee7ab2ca508f" providerId="AD" clId="Web-{44829B6E-1689-446C-B011-E7BE58F483EF}"/>
    <pc:docChg chg="addSld delSld modSld">
      <pc:chgData name="Tomczykowski, Walter J CTR (USA)" userId="S::walter.j.tomczykowski.ctr@mail.mil::7f83817c-6f73-44e3-91e2-ee7ab2ca508f" providerId="AD" clId="Web-{44829B6E-1689-446C-B011-E7BE58F483EF}" dt="2022-04-19T19:51:59.993" v="276" actId="20577"/>
      <pc:docMkLst>
        <pc:docMk/>
      </pc:docMkLst>
      <pc:sldChg chg="modSp del">
        <pc:chgData name="Tomczykowski, Walter J CTR (USA)" userId="S::walter.j.tomczykowski.ctr@mail.mil::7f83817c-6f73-44e3-91e2-ee7ab2ca508f" providerId="AD" clId="Web-{44829B6E-1689-446C-B011-E7BE58F483EF}" dt="2022-04-19T19:43:10.641" v="234"/>
        <pc:sldMkLst>
          <pc:docMk/>
          <pc:sldMk cId="1662353863" sldId="258"/>
        </pc:sldMkLst>
        <pc:spChg chg="mod">
          <ac:chgData name="Tomczykowski, Walter J CTR (USA)" userId="S::walter.j.tomczykowski.ctr@mail.mil::7f83817c-6f73-44e3-91e2-ee7ab2ca508f" providerId="AD" clId="Web-{44829B6E-1689-446C-B011-E7BE58F483EF}" dt="2022-04-19T19:35:36.635" v="94" actId="20577"/>
          <ac:spMkLst>
            <pc:docMk/>
            <pc:sldMk cId="1662353863" sldId="258"/>
            <ac:spMk id="16" creationId="{92FED08F-6A0D-447D-A6EC-3B707BB40DED}"/>
          </ac:spMkLst>
        </pc:spChg>
      </pc:sldChg>
      <pc:sldChg chg="addSp modSp">
        <pc:chgData name="Tomczykowski, Walter J CTR (USA)" userId="S::walter.j.tomczykowski.ctr@mail.mil::7f83817c-6f73-44e3-91e2-ee7ab2ca508f" providerId="AD" clId="Web-{44829B6E-1689-446C-B011-E7BE58F483EF}" dt="2022-04-19T19:51:59.993" v="276" actId="20577"/>
        <pc:sldMkLst>
          <pc:docMk/>
          <pc:sldMk cId="299649588" sldId="259"/>
        </pc:sldMkLst>
        <pc:spChg chg="add mod">
          <ac:chgData name="Tomczykowski, Walter J CTR (USA)" userId="S::walter.j.tomczykowski.ctr@mail.mil::7f83817c-6f73-44e3-91e2-ee7ab2ca508f" providerId="AD" clId="Web-{44829B6E-1689-446C-B011-E7BE58F483EF}" dt="2022-04-19T19:47:18.067" v="254" actId="20577"/>
          <ac:spMkLst>
            <pc:docMk/>
            <pc:sldMk cId="299649588" sldId="259"/>
            <ac:spMk id="6" creationId="{0897F842-9095-C89E-CBCE-EE3B32FF6735}"/>
          </ac:spMkLst>
        </pc:spChg>
        <pc:spChg chg="mod">
          <ac:chgData name="Tomczykowski, Walter J CTR (USA)" userId="S::walter.j.tomczykowski.ctr@mail.mil::7f83817c-6f73-44e3-91e2-ee7ab2ca508f" providerId="AD" clId="Web-{44829B6E-1689-446C-B011-E7BE58F483EF}" dt="2022-04-19T19:51:51.633" v="275" actId="20577"/>
          <ac:spMkLst>
            <pc:docMk/>
            <pc:sldMk cId="299649588" sldId="259"/>
            <ac:spMk id="11" creationId="{891ADF97-0ACA-460D-B0FB-5DA2E75E66CA}"/>
          </ac:spMkLst>
        </pc:spChg>
        <pc:spChg chg="add mod">
          <ac:chgData name="Tomczykowski, Walter J CTR (USA)" userId="S::walter.j.tomczykowski.ctr@mail.mil::7f83817c-6f73-44e3-91e2-ee7ab2ca508f" providerId="AD" clId="Web-{44829B6E-1689-446C-B011-E7BE58F483EF}" dt="2022-04-19T19:49:31.272" v="268" actId="20577"/>
          <ac:spMkLst>
            <pc:docMk/>
            <pc:sldMk cId="299649588" sldId="259"/>
            <ac:spMk id="14" creationId="{55FFEC56-CDEA-AA4C-CB60-B3FE95B27828}"/>
          </ac:spMkLst>
        </pc:spChg>
        <pc:spChg chg="mod">
          <ac:chgData name="Tomczykowski, Walter J CTR (USA)" userId="S::walter.j.tomczykowski.ctr@mail.mil::7f83817c-6f73-44e3-91e2-ee7ab2ca508f" providerId="AD" clId="Web-{44829B6E-1689-446C-B011-E7BE58F483EF}" dt="2022-04-19T19:51:59.993" v="276" actId="20577"/>
          <ac:spMkLst>
            <pc:docMk/>
            <pc:sldMk cId="299649588" sldId="259"/>
            <ac:spMk id="17" creationId="{891ADF97-0ACA-460D-B0FB-5DA2E75E66CA}"/>
          </ac:spMkLst>
        </pc:spChg>
        <pc:picChg chg="add mod">
          <ac:chgData name="Tomczykowski, Walter J CTR (USA)" userId="S::walter.j.tomczykowski.ctr@mail.mil::7f83817c-6f73-44e3-91e2-ee7ab2ca508f" providerId="AD" clId="Web-{44829B6E-1689-446C-B011-E7BE58F483EF}" dt="2022-04-19T19:50:35.726" v="272" actId="1076"/>
          <ac:picMkLst>
            <pc:docMk/>
            <pc:sldMk cId="299649588" sldId="259"/>
            <ac:picMk id="5" creationId="{C386C0DC-852A-B925-B44B-CC516D87AF37}"/>
          </ac:picMkLst>
        </pc:picChg>
      </pc:sldChg>
      <pc:sldChg chg="modSp">
        <pc:chgData name="Tomczykowski, Walter J CTR (USA)" userId="S::walter.j.tomczykowski.ctr@mail.mil::7f83817c-6f73-44e3-91e2-ee7ab2ca508f" providerId="AD" clId="Web-{44829B6E-1689-446C-B011-E7BE58F483EF}" dt="2022-04-19T19:31:51.303" v="44" actId="20577"/>
        <pc:sldMkLst>
          <pc:docMk/>
          <pc:sldMk cId="555663944" sldId="262"/>
        </pc:sldMkLst>
        <pc:spChg chg="mod">
          <ac:chgData name="Tomczykowski, Walter J CTR (USA)" userId="S::walter.j.tomczykowski.ctr@mail.mil::7f83817c-6f73-44e3-91e2-ee7ab2ca508f" providerId="AD" clId="Web-{44829B6E-1689-446C-B011-E7BE58F483EF}" dt="2022-04-19T19:31:51.303" v="44" actId="20577"/>
          <ac:spMkLst>
            <pc:docMk/>
            <pc:sldMk cId="555663944" sldId="262"/>
            <ac:spMk id="11" creationId="{891ADF97-0ACA-460D-B0FB-5DA2E75E66CA}"/>
          </ac:spMkLst>
        </pc:spChg>
        <pc:spChg chg="mod">
          <ac:chgData name="Tomczykowski, Walter J CTR (USA)" userId="S::walter.j.tomczykowski.ctr@mail.mil::7f83817c-6f73-44e3-91e2-ee7ab2ca508f" providerId="AD" clId="Web-{44829B6E-1689-446C-B011-E7BE58F483EF}" dt="2022-04-19T19:28:21.269" v="16" actId="20577"/>
          <ac:spMkLst>
            <pc:docMk/>
            <pc:sldMk cId="555663944" sldId="262"/>
            <ac:spMk id="12" creationId="{891ADF97-0ACA-460D-B0FB-5DA2E75E66CA}"/>
          </ac:spMkLst>
        </pc:spChg>
      </pc:sldChg>
      <pc:sldChg chg="modSp add replId">
        <pc:chgData name="Tomczykowski, Walter J CTR (USA)" userId="S::walter.j.tomczykowski.ctr@mail.mil::7f83817c-6f73-44e3-91e2-ee7ab2ca508f" providerId="AD" clId="Web-{44829B6E-1689-446C-B011-E7BE58F483EF}" dt="2022-04-19T19:43:07.516" v="233" actId="20577"/>
        <pc:sldMkLst>
          <pc:docMk/>
          <pc:sldMk cId="1355479757" sldId="276"/>
        </pc:sldMkLst>
        <pc:spChg chg="mod">
          <ac:chgData name="Tomczykowski, Walter J CTR (USA)" userId="S::walter.j.tomczykowski.ctr@mail.mil::7f83817c-6f73-44e3-91e2-ee7ab2ca508f" providerId="AD" clId="Web-{44829B6E-1689-446C-B011-E7BE58F483EF}" dt="2022-04-19T19:43:07.516" v="233" actId="20577"/>
          <ac:spMkLst>
            <pc:docMk/>
            <pc:sldMk cId="1355479757" sldId="276"/>
            <ac:spMk id="17" creationId="{A458E600-42E7-4DD1-9188-BE94862933D5}"/>
          </ac:spMkLst>
        </pc:spChg>
      </pc:sldChg>
    </pc:docChg>
  </pc:docChgLst>
  <pc:docChgLst>
    <pc:chgData name="Rea, Vincent Anthony Lt Col USAF OSD OUSD R-E (USA)" userId="S::vincent.a.rea.mil@mail.mil::1530f947-c011-4270-97f6-a6f7c2635950" providerId="AD" clId="Web-{64DA904A-AE24-4099-9C14-F310E66F477E}"/>
    <pc:docChg chg="modSld">
      <pc:chgData name="Rea, Vincent Anthony Lt Col USAF OSD OUSD R-E (USA)" userId="S::vincent.a.rea.mil@mail.mil::1530f947-c011-4270-97f6-a6f7c2635950" providerId="AD" clId="Web-{64DA904A-AE24-4099-9C14-F310E66F477E}" dt="2022-05-09T18:47:14.879" v="154"/>
      <pc:docMkLst>
        <pc:docMk/>
      </pc:docMkLst>
      <pc:sldChg chg="modSp modNotes">
        <pc:chgData name="Rea, Vincent Anthony Lt Col USAF OSD OUSD R-E (USA)" userId="S::vincent.a.rea.mil@mail.mil::1530f947-c011-4270-97f6-a6f7c2635950" providerId="AD" clId="Web-{64DA904A-AE24-4099-9C14-F310E66F477E}" dt="2022-05-09T18:40:46.034" v="74"/>
        <pc:sldMkLst>
          <pc:docMk/>
          <pc:sldMk cId="299649588" sldId="259"/>
        </pc:sldMkLst>
        <pc:spChg chg="mod">
          <ac:chgData name="Rea, Vincent Anthony Lt Col USAF OSD OUSD R-E (USA)" userId="S::vincent.a.rea.mil@mail.mil::1530f947-c011-4270-97f6-a6f7c2635950" providerId="AD" clId="Web-{64DA904A-AE24-4099-9C14-F310E66F477E}" dt="2022-05-09T18:34:58.675" v="5" actId="20577"/>
          <ac:spMkLst>
            <pc:docMk/>
            <pc:sldMk cId="299649588" sldId="259"/>
            <ac:spMk id="18" creationId="{E45FF262-514B-4049-AF66-330EF2543C97}"/>
          </ac:spMkLst>
        </pc:spChg>
      </pc:sldChg>
      <pc:sldChg chg="modSp">
        <pc:chgData name="Rea, Vincent Anthony Lt Col USAF OSD OUSD R-E (USA)" userId="S::vincent.a.rea.mil@mail.mil::1530f947-c011-4270-97f6-a6f7c2635950" providerId="AD" clId="Web-{64DA904A-AE24-4099-9C14-F310E66F477E}" dt="2022-05-09T18:34:37.315" v="0" actId="20577"/>
        <pc:sldMkLst>
          <pc:docMk/>
          <pc:sldMk cId="555663944" sldId="262"/>
        </pc:sldMkLst>
        <pc:spChg chg="mod">
          <ac:chgData name="Rea, Vincent Anthony Lt Col USAF OSD OUSD R-E (USA)" userId="S::vincent.a.rea.mil@mail.mil::1530f947-c011-4270-97f6-a6f7c2635950" providerId="AD" clId="Web-{64DA904A-AE24-4099-9C14-F310E66F477E}" dt="2022-05-09T18:34:37.315" v="0" actId="20577"/>
          <ac:spMkLst>
            <pc:docMk/>
            <pc:sldMk cId="555663944" sldId="262"/>
            <ac:spMk id="13" creationId="{00000000-0000-0000-0000-000000000000}"/>
          </ac:spMkLst>
        </pc:spChg>
      </pc:sldChg>
      <pc:sldChg chg="delSp modSp modNotes">
        <pc:chgData name="Rea, Vincent Anthony Lt Col USAF OSD OUSD R-E (USA)" userId="S::vincent.a.rea.mil@mail.mil::1530f947-c011-4270-97f6-a6f7c2635950" providerId="AD" clId="Web-{64DA904A-AE24-4099-9C14-F310E66F477E}" dt="2022-05-09T18:47:14.879" v="154"/>
        <pc:sldMkLst>
          <pc:docMk/>
          <pc:sldMk cId="2366987850" sldId="268"/>
        </pc:sldMkLst>
        <pc:spChg chg="del">
          <ac:chgData name="Rea, Vincent Anthony Lt Col USAF OSD OUSD R-E (USA)" userId="S::vincent.a.rea.mil@mail.mil::1530f947-c011-4270-97f6-a6f7c2635950" providerId="AD" clId="Web-{64DA904A-AE24-4099-9C14-F310E66F477E}" dt="2022-05-09T18:36:20.476" v="16"/>
          <ac:spMkLst>
            <pc:docMk/>
            <pc:sldMk cId="2366987850" sldId="268"/>
            <ac:spMk id="56" creationId="{00000000-0000-0000-0000-000000000000}"/>
          </ac:spMkLst>
        </pc:spChg>
        <pc:spChg chg="del">
          <ac:chgData name="Rea, Vincent Anthony Lt Col USAF OSD OUSD R-E (USA)" userId="S::vincent.a.rea.mil@mail.mil::1530f947-c011-4270-97f6-a6f7c2635950" providerId="AD" clId="Web-{64DA904A-AE24-4099-9C14-F310E66F477E}" dt="2022-05-09T18:36:18.491" v="15"/>
          <ac:spMkLst>
            <pc:docMk/>
            <pc:sldMk cId="2366987850" sldId="268"/>
            <ac:spMk id="92" creationId="{00000000-0000-0000-0000-000000000000}"/>
          </ac:spMkLst>
        </pc:spChg>
        <pc:spChg chg="del">
          <ac:chgData name="Rea, Vincent Anthony Lt Col USAF OSD OUSD R-E (USA)" userId="S::vincent.a.rea.mil@mail.mil::1530f947-c011-4270-97f6-a6f7c2635950" providerId="AD" clId="Web-{64DA904A-AE24-4099-9C14-F310E66F477E}" dt="2022-05-09T18:35:15.051" v="6"/>
          <ac:spMkLst>
            <pc:docMk/>
            <pc:sldMk cId="2366987850" sldId="268"/>
            <ac:spMk id="93" creationId="{00000000-0000-0000-0000-000000000000}"/>
          </ac:spMkLst>
        </pc:spChg>
        <pc:spChg chg="mod">
          <ac:chgData name="Rea, Vincent Anthony Lt Col USAF OSD OUSD R-E (USA)" userId="S::vincent.a.rea.mil@mail.mil::1530f947-c011-4270-97f6-a6f7c2635950" providerId="AD" clId="Web-{64DA904A-AE24-4099-9C14-F310E66F477E}" dt="2022-05-09T18:36:31.711" v="19" actId="20577"/>
          <ac:spMkLst>
            <pc:docMk/>
            <pc:sldMk cId="2366987850" sldId="268"/>
            <ac:spMk id="95" creationId="{00000000-0000-0000-0000-000000000000}"/>
          </ac:spMkLst>
        </pc:spChg>
        <pc:spChg chg="mod">
          <ac:chgData name="Rea, Vincent Anthony Lt Col USAF OSD OUSD R-E (USA)" userId="S::vincent.a.rea.mil@mail.mil::1530f947-c011-4270-97f6-a6f7c2635950" providerId="AD" clId="Web-{64DA904A-AE24-4099-9C14-F310E66F477E}" dt="2022-05-09T18:35:20.504" v="7" actId="14100"/>
          <ac:spMkLst>
            <pc:docMk/>
            <pc:sldMk cId="2366987850" sldId="268"/>
            <ac:spMk id="101" creationId="{00000000-0000-0000-0000-000000000000}"/>
          </ac:spMkLst>
        </pc:spChg>
      </pc:sldChg>
      <pc:sldChg chg="modNotes">
        <pc:chgData name="Rea, Vincent Anthony Lt Col USAF OSD OUSD R-E (USA)" userId="S::vincent.a.rea.mil@mail.mil::1530f947-c011-4270-97f6-a6f7c2635950" providerId="AD" clId="Web-{64DA904A-AE24-4099-9C14-F310E66F477E}" dt="2022-05-09T18:47:10.723" v="153"/>
        <pc:sldMkLst>
          <pc:docMk/>
          <pc:sldMk cId="2679784559" sldId="273"/>
        </pc:sldMkLst>
      </pc:sldChg>
      <pc:sldChg chg="modSp modNotes">
        <pc:chgData name="Rea, Vincent Anthony Lt Col USAF OSD OUSD R-E (USA)" userId="S::vincent.a.rea.mil@mail.mil::1530f947-c011-4270-97f6-a6f7c2635950" providerId="AD" clId="Web-{64DA904A-AE24-4099-9C14-F310E66F477E}" dt="2022-05-09T18:47:05.926" v="152"/>
        <pc:sldMkLst>
          <pc:docMk/>
          <pc:sldMk cId="221036394" sldId="277"/>
        </pc:sldMkLst>
        <pc:spChg chg="mod">
          <ac:chgData name="Rea, Vincent Anthony Lt Col USAF OSD OUSD R-E (USA)" userId="S::vincent.a.rea.mil@mail.mil::1530f947-c011-4270-97f6-a6f7c2635950" providerId="AD" clId="Web-{64DA904A-AE24-4099-9C14-F310E66F477E}" dt="2022-05-09T18:37:03.056" v="21" actId="14100"/>
          <ac:spMkLst>
            <pc:docMk/>
            <pc:sldMk cId="221036394" sldId="277"/>
            <ac:spMk id="5" creationId="{00000000-0000-0000-0000-000000000000}"/>
          </ac:spMkLst>
        </pc:spChg>
      </pc:sldChg>
      <pc:sldChg chg="modNotes">
        <pc:chgData name="Rea, Vincent Anthony Lt Col USAF OSD OUSD R-E (USA)" userId="S::vincent.a.rea.mil@mail.mil::1530f947-c011-4270-97f6-a6f7c2635950" providerId="AD" clId="Web-{64DA904A-AE24-4099-9C14-F310E66F477E}" dt="2022-05-09T18:46:48.300" v="148"/>
        <pc:sldMkLst>
          <pc:docMk/>
          <pc:sldMk cId="679319142" sldId="278"/>
        </pc:sldMkLst>
      </pc:sldChg>
      <pc:sldChg chg="modNotes">
        <pc:chgData name="Rea, Vincent Anthony Lt Col USAF OSD OUSD R-E (USA)" userId="S::vincent.a.rea.mil@mail.mil::1530f947-c011-4270-97f6-a6f7c2635950" providerId="AD" clId="Web-{64DA904A-AE24-4099-9C14-F310E66F477E}" dt="2022-05-09T18:44:53.217" v="117"/>
        <pc:sldMkLst>
          <pc:docMk/>
          <pc:sldMk cId="550162476" sldId="279"/>
        </pc:sldMkLst>
      </pc:sldChg>
      <pc:sldChg chg="modNotes">
        <pc:chgData name="Rea, Vincent Anthony Lt Col USAF OSD OUSD R-E (USA)" userId="S::vincent.a.rea.mil@mail.mil::1530f947-c011-4270-97f6-a6f7c2635950" providerId="AD" clId="Web-{64DA904A-AE24-4099-9C14-F310E66F477E}" dt="2022-05-09T18:45:42.157" v="132"/>
        <pc:sldMkLst>
          <pc:docMk/>
          <pc:sldMk cId="4173258526" sldId="280"/>
        </pc:sldMkLst>
      </pc:sldChg>
      <pc:sldChg chg="modNotes">
        <pc:chgData name="Rea, Vincent Anthony Lt Col USAF OSD OUSD R-E (USA)" userId="S::vincent.a.rea.mil@mail.mil::1530f947-c011-4270-97f6-a6f7c2635950" providerId="AD" clId="Web-{64DA904A-AE24-4099-9C14-F310E66F477E}" dt="2022-05-09T18:43:19.666" v="101"/>
        <pc:sldMkLst>
          <pc:docMk/>
          <pc:sldMk cId="1876205595" sldId="281"/>
        </pc:sldMkLst>
      </pc:sldChg>
    </pc:docChg>
  </pc:docChgLst>
  <pc:docChgLst>
    <pc:chgData name="Tomczykowski, Walter J CTR (USA)" userId="S::walter.j.tomczykowski.ctr@mail.mil::7f83817c-6f73-44e3-91e2-ee7ab2ca508f" providerId="AD" clId="Web-{8AA008DF-8DE4-430F-A14D-FDD71CD86FF3}"/>
    <pc:docChg chg="modSld">
      <pc:chgData name="Tomczykowski, Walter J CTR (USA)" userId="S::walter.j.tomczykowski.ctr@mail.mil::7f83817c-6f73-44e3-91e2-ee7ab2ca508f" providerId="AD" clId="Web-{8AA008DF-8DE4-430F-A14D-FDD71CD86FF3}" dt="2022-04-21T13:02:43.590" v="4" actId="20577"/>
      <pc:docMkLst>
        <pc:docMk/>
      </pc:docMkLst>
      <pc:sldChg chg="modSp">
        <pc:chgData name="Tomczykowski, Walter J CTR (USA)" userId="S::walter.j.tomczykowski.ctr@mail.mil::7f83817c-6f73-44e3-91e2-ee7ab2ca508f" providerId="AD" clId="Web-{8AA008DF-8DE4-430F-A14D-FDD71CD86FF3}" dt="2022-04-21T13:02:43.590" v="4" actId="20577"/>
        <pc:sldMkLst>
          <pc:docMk/>
          <pc:sldMk cId="221036394" sldId="277"/>
        </pc:sldMkLst>
        <pc:spChg chg="mod">
          <ac:chgData name="Tomczykowski, Walter J CTR (USA)" userId="S::walter.j.tomczykowski.ctr@mail.mil::7f83817c-6f73-44e3-91e2-ee7ab2ca508f" providerId="AD" clId="Web-{8AA008DF-8DE4-430F-A14D-FDD71CD86FF3}" dt="2022-04-21T13:02:43.590" v="4" actId="20577"/>
          <ac:spMkLst>
            <pc:docMk/>
            <pc:sldMk cId="221036394" sldId="277"/>
            <ac:spMk id="40" creationId="{00000000-0000-0000-0000-000000000000}"/>
          </ac:spMkLst>
        </pc:spChg>
      </pc:sldChg>
    </pc:docChg>
  </pc:docChgLst>
  <pc:docChgLst>
    <pc:chgData name="DeLuca, R Christopher (Chris) CIV OSD OUSD R-E (USA)" userId="S::ralph.c.deluca.civ@mail.mil::7ab1c220-363b-427f-a650-216c7a81ef87" providerId="AD" clId="Web-{3C899791-9FEB-4168-B9B8-9F4222FA09C7}"/>
    <pc:docChg chg="modSld">
      <pc:chgData name="DeLuca, R Christopher (Chris) CIV OSD OUSD R-E (USA)" userId="S::ralph.c.deluca.civ@mail.mil::7ab1c220-363b-427f-a650-216c7a81ef87" providerId="AD" clId="Web-{3C899791-9FEB-4168-B9B8-9F4222FA09C7}" dt="2022-04-19T19:52:29.320" v="246" actId="1076"/>
      <pc:docMkLst>
        <pc:docMk/>
      </pc:docMkLst>
      <pc:sldChg chg="modSp">
        <pc:chgData name="DeLuca, R Christopher (Chris) CIV OSD OUSD R-E (USA)" userId="S::ralph.c.deluca.civ@mail.mil::7ab1c220-363b-427f-a650-216c7a81ef87" providerId="AD" clId="Web-{3C899791-9FEB-4168-B9B8-9F4222FA09C7}" dt="2022-04-19T19:39:19.433" v="239" actId="20577"/>
        <pc:sldMkLst>
          <pc:docMk/>
          <pc:sldMk cId="1662353863" sldId="258"/>
        </pc:sldMkLst>
        <pc:spChg chg="mod">
          <ac:chgData name="DeLuca, R Christopher (Chris) CIV OSD OUSD R-E (USA)" userId="S::ralph.c.deluca.civ@mail.mil::7ab1c220-363b-427f-a650-216c7a81ef87" providerId="AD" clId="Web-{3C899791-9FEB-4168-B9B8-9F4222FA09C7}" dt="2022-04-19T19:39:19.433" v="239" actId="20577"/>
          <ac:spMkLst>
            <pc:docMk/>
            <pc:sldMk cId="1662353863" sldId="258"/>
            <ac:spMk id="16" creationId="{92FED08F-6A0D-447D-A6EC-3B707BB40DED}"/>
          </ac:spMkLst>
        </pc:spChg>
      </pc:sldChg>
      <pc:sldChg chg="delSp modSp">
        <pc:chgData name="DeLuca, R Christopher (Chris) CIV OSD OUSD R-E (USA)" userId="S::ralph.c.deluca.civ@mail.mil::7ab1c220-363b-427f-a650-216c7a81ef87" providerId="AD" clId="Web-{3C899791-9FEB-4168-B9B8-9F4222FA09C7}" dt="2022-04-19T19:52:29.320" v="246" actId="1076"/>
        <pc:sldMkLst>
          <pc:docMk/>
          <pc:sldMk cId="299649588" sldId="259"/>
        </pc:sldMkLst>
        <pc:spChg chg="del">
          <ac:chgData name="DeLuca, R Christopher (Chris) CIV OSD OUSD R-E (USA)" userId="S::ralph.c.deluca.civ@mail.mil::7ab1c220-363b-427f-a650-216c7a81ef87" providerId="AD" clId="Web-{3C899791-9FEB-4168-B9B8-9F4222FA09C7}" dt="2022-04-19T19:44:42.610" v="240"/>
          <ac:spMkLst>
            <pc:docMk/>
            <pc:sldMk cId="299649588" sldId="259"/>
            <ac:spMk id="8" creationId="{00000000-0000-0000-0000-000000000000}"/>
          </ac:spMkLst>
        </pc:spChg>
        <pc:spChg chg="mod">
          <ac:chgData name="DeLuca, R Christopher (Chris) CIV OSD OUSD R-E (USA)" userId="S::ralph.c.deluca.civ@mail.mil::7ab1c220-363b-427f-a650-216c7a81ef87" providerId="AD" clId="Web-{3C899791-9FEB-4168-B9B8-9F4222FA09C7}" dt="2022-04-19T19:48:42.176" v="244" actId="20577"/>
          <ac:spMkLst>
            <pc:docMk/>
            <pc:sldMk cId="299649588" sldId="259"/>
            <ac:spMk id="14" creationId="{55FFEC56-CDEA-AA4C-CB60-B3FE95B27828}"/>
          </ac:spMkLst>
        </pc:spChg>
        <pc:spChg chg="mod">
          <ac:chgData name="DeLuca, R Christopher (Chris) CIV OSD OUSD R-E (USA)" userId="S::ralph.c.deluca.civ@mail.mil::7ab1c220-363b-427f-a650-216c7a81ef87" providerId="AD" clId="Web-{3C899791-9FEB-4168-B9B8-9F4222FA09C7}" dt="2022-04-19T19:26:29.469" v="236" actId="20577"/>
          <ac:spMkLst>
            <pc:docMk/>
            <pc:sldMk cId="299649588" sldId="259"/>
            <ac:spMk id="17" creationId="{891ADF97-0ACA-460D-B0FB-5DA2E75E66CA}"/>
          </ac:spMkLst>
        </pc:spChg>
        <pc:picChg chg="mod">
          <ac:chgData name="DeLuca, R Christopher (Chris) CIV OSD OUSD R-E (USA)" userId="S::ralph.c.deluca.civ@mail.mil::7ab1c220-363b-427f-a650-216c7a81ef87" providerId="AD" clId="Web-{3C899791-9FEB-4168-B9B8-9F4222FA09C7}" dt="2022-04-19T19:52:29.320" v="246" actId="1076"/>
          <ac:picMkLst>
            <pc:docMk/>
            <pc:sldMk cId="299649588" sldId="259"/>
            <ac:picMk id="5" creationId="{C386C0DC-852A-B925-B44B-CC516D87AF37}"/>
          </ac:picMkLst>
        </pc:picChg>
      </pc:sldChg>
      <pc:sldChg chg="modSp">
        <pc:chgData name="DeLuca, R Christopher (Chris) CIV OSD OUSD R-E (USA)" userId="S::ralph.c.deluca.civ@mail.mil::7ab1c220-363b-427f-a650-216c7a81ef87" providerId="AD" clId="Web-{3C899791-9FEB-4168-B9B8-9F4222FA09C7}" dt="2022-04-19T19:22:46.091" v="88" actId="20577"/>
        <pc:sldMkLst>
          <pc:docMk/>
          <pc:sldMk cId="555663944" sldId="262"/>
        </pc:sldMkLst>
        <pc:spChg chg="mod">
          <ac:chgData name="DeLuca, R Christopher (Chris) CIV OSD OUSD R-E (USA)" userId="S::ralph.c.deluca.civ@mail.mil::7ab1c220-363b-427f-a650-216c7a81ef87" providerId="AD" clId="Web-{3C899791-9FEB-4168-B9B8-9F4222FA09C7}" dt="2022-04-19T19:22:46.091" v="88" actId="20577"/>
          <ac:spMkLst>
            <pc:docMk/>
            <pc:sldMk cId="555663944" sldId="262"/>
            <ac:spMk id="9" creationId="{00000000-0000-0000-0000-000000000000}"/>
          </ac:spMkLst>
        </pc:spChg>
      </pc:sldChg>
    </pc:docChg>
  </pc:docChgLst>
  <pc:docChgLst>
    <pc:chgData name="Tomczykowski, Walter J CTR (USA)" userId="S::walter.j.tomczykowski.ctr@mail.mil::7f83817c-6f73-44e3-91e2-ee7ab2ca508f" providerId="AD" clId="Web-{9CD1D330-FF6D-4488-BE22-A03E0042FF15}"/>
    <pc:docChg chg="modSld">
      <pc:chgData name="Tomczykowski, Walter J CTR (USA)" userId="S::walter.j.tomczykowski.ctr@mail.mil::7f83817c-6f73-44e3-91e2-ee7ab2ca508f" providerId="AD" clId="Web-{9CD1D330-FF6D-4488-BE22-A03E0042FF15}" dt="2022-04-21T12:46:14.833" v="20" actId="20577"/>
      <pc:docMkLst>
        <pc:docMk/>
      </pc:docMkLst>
      <pc:sldChg chg="modSp">
        <pc:chgData name="Tomczykowski, Walter J CTR (USA)" userId="S::walter.j.tomczykowski.ctr@mail.mil::7f83817c-6f73-44e3-91e2-ee7ab2ca508f" providerId="AD" clId="Web-{9CD1D330-FF6D-4488-BE22-A03E0042FF15}" dt="2022-04-21T12:45:51.519" v="6" actId="20577"/>
        <pc:sldMkLst>
          <pc:docMk/>
          <pc:sldMk cId="555663944" sldId="262"/>
        </pc:sldMkLst>
        <pc:spChg chg="mod">
          <ac:chgData name="Tomczykowski, Walter J CTR (USA)" userId="S::walter.j.tomczykowski.ctr@mail.mil::7f83817c-6f73-44e3-91e2-ee7ab2ca508f" providerId="AD" clId="Web-{9CD1D330-FF6D-4488-BE22-A03E0042FF15}" dt="2022-04-21T12:45:51.519" v="6" actId="20577"/>
          <ac:spMkLst>
            <pc:docMk/>
            <pc:sldMk cId="555663944" sldId="262"/>
            <ac:spMk id="9" creationId="{00000000-0000-0000-0000-000000000000}"/>
          </ac:spMkLst>
        </pc:spChg>
      </pc:sldChg>
      <pc:sldChg chg="modSp">
        <pc:chgData name="Tomczykowski, Walter J CTR (USA)" userId="S::walter.j.tomczykowski.ctr@mail.mil::7f83817c-6f73-44e3-91e2-ee7ab2ca508f" providerId="AD" clId="Web-{9CD1D330-FF6D-4488-BE22-A03E0042FF15}" dt="2022-04-21T12:46:14.833" v="20" actId="20577"/>
        <pc:sldMkLst>
          <pc:docMk/>
          <pc:sldMk cId="221036394" sldId="277"/>
        </pc:sldMkLst>
        <pc:spChg chg="mod">
          <ac:chgData name="Tomczykowski, Walter J CTR (USA)" userId="S::walter.j.tomczykowski.ctr@mail.mil::7f83817c-6f73-44e3-91e2-ee7ab2ca508f" providerId="AD" clId="Web-{9CD1D330-FF6D-4488-BE22-A03E0042FF15}" dt="2022-04-21T12:46:14.833" v="20" actId="20577"/>
          <ac:spMkLst>
            <pc:docMk/>
            <pc:sldMk cId="221036394" sldId="277"/>
            <ac:spMk id="40" creationId="{00000000-0000-0000-0000-000000000000}"/>
          </ac:spMkLst>
        </pc:spChg>
      </pc:sldChg>
    </pc:docChg>
  </pc:docChgLst>
  <pc:docChgLst>
    <pc:chgData name="Salvatore, Frank J CTR (USA)" userId="S::frank.j.salvatore.ctr@mail.mil::4221f49f-ebcd-4246-a423-0fc5798b0206" providerId="AD" clId="Web-{949E814F-057A-4363-9BE7-1CF90B4FBBF5}"/>
    <pc:docChg chg="modSld">
      <pc:chgData name="Salvatore, Frank J CTR (USA)" userId="S::frank.j.salvatore.ctr@mail.mil::4221f49f-ebcd-4246-a423-0fc5798b0206" providerId="AD" clId="Web-{949E814F-057A-4363-9BE7-1CF90B4FBBF5}" dt="2022-05-06T13:56:06.309" v="1840"/>
      <pc:docMkLst>
        <pc:docMk/>
      </pc:docMkLst>
      <pc:sldChg chg="modNotes">
        <pc:chgData name="Salvatore, Frank J CTR (USA)" userId="S::frank.j.salvatore.ctr@mail.mil::4221f49f-ebcd-4246-a423-0fc5798b0206" providerId="AD" clId="Web-{949E814F-057A-4363-9BE7-1CF90B4FBBF5}" dt="2022-05-06T13:50:33.240" v="1826"/>
        <pc:sldMkLst>
          <pc:docMk/>
          <pc:sldMk cId="221036394" sldId="277"/>
        </pc:sldMkLst>
      </pc:sldChg>
      <pc:sldChg chg="modNotes">
        <pc:chgData name="Salvatore, Frank J CTR (USA)" userId="S::frank.j.salvatore.ctr@mail.mil::4221f49f-ebcd-4246-a423-0fc5798b0206" providerId="AD" clId="Web-{949E814F-057A-4363-9BE7-1CF90B4FBBF5}" dt="2022-05-06T13:56:06.309" v="1840"/>
        <pc:sldMkLst>
          <pc:docMk/>
          <pc:sldMk cId="679319142" sldId="278"/>
        </pc:sldMkLst>
      </pc:sldChg>
    </pc:docChg>
  </pc:docChgLst>
  <pc:docChgLst>
    <pc:chgData name="Salvatore, Frank J CTR (USA)" userId="S::frank.j.salvatore.ctr@mail.mil::4221f49f-ebcd-4246-a423-0fc5798b0206" providerId="AD" clId="Web-{82F19393-897C-4B7D-9920-7D3BCB102FDF}"/>
    <pc:docChg chg="modSld">
      <pc:chgData name="Salvatore, Frank J CTR (USA)" userId="S::frank.j.salvatore.ctr@mail.mil::4221f49f-ebcd-4246-a423-0fc5798b0206" providerId="AD" clId="Web-{82F19393-897C-4B7D-9920-7D3BCB102FDF}" dt="2022-05-06T17:02:52.769" v="1376"/>
      <pc:docMkLst>
        <pc:docMk/>
      </pc:docMkLst>
      <pc:sldChg chg="modNotes">
        <pc:chgData name="Salvatore, Frank J CTR (USA)" userId="S::frank.j.salvatore.ctr@mail.mil::4221f49f-ebcd-4246-a423-0fc5798b0206" providerId="AD" clId="Web-{82F19393-897C-4B7D-9920-7D3BCB102FDF}" dt="2022-05-06T16:56:07.061" v="1218"/>
        <pc:sldMkLst>
          <pc:docMk/>
          <pc:sldMk cId="679319142" sldId="278"/>
        </pc:sldMkLst>
      </pc:sldChg>
      <pc:sldChg chg="modSp">
        <pc:chgData name="Salvatore, Frank J CTR (USA)" userId="S::frank.j.salvatore.ctr@mail.mil::4221f49f-ebcd-4246-a423-0fc5798b0206" providerId="AD" clId="Web-{82F19393-897C-4B7D-9920-7D3BCB102FDF}" dt="2022-05-06T16:57:36.062" v="1221" actId="20577"/>
        <pc:sldMkLst>
          <pc:docMk/>
          <pc:sldMk cId="550162476" sldId="279"/>
        </pc:sldMkLst>
        <pc:spChg chg="mod">
          <ac:chgData name="Salvatore, Frank J CTR (USA)" userId="S::frank.j.salvatore.ctr@mail.mil::4221f49f-ebcd-4246-a423-0fc5798b0206" providerId="AD" clId="Web-{82F19393-897C-4B7D-9920-7D3BCB102FDF}" dt="2022-05-06T16:57:36.062" v="1221" actId="20577"/>
          <ac:spMkLst>
            <pc:docMk/>
            <pc:sldMk cId="550162476" sldId="279"/>
            <ac:spMk id="21" creationId="{00000000-0000-0000-0000-000000000000}"/>
          </ac:spMkLst>
        </pc:spChg>
      </pc:sldChg>
      <pc:sldChg chg="modSp modNotes">
        <pc:chgData name="Salvatore, Frank J CTR (USA)" userId="S::frank.j.salvatore.ctr@mail.mil::4221f49f-ebcd-4246-a423-0fc5798b0206" providerId="AD" clId="Web-{82F19393-897C-4B7D-9920-7D3BCB102FDF}" dt="2022-05-06T17:02:52.769" v="1376"/>
        <pc:sldMkLst>
          <pc:docMk/>
          <pc:sldMk cId="4173258526" sldId="280"/>
        </pc:sldMkLst>
        <pc:spChg chg="mod">
          <ac:chgData name="Salvatore, Frank J CTR (USA)" userId="S::frank.j.salvatore.ctr@mail.mil::4221f49f-ebcd-4246-a423-0fc5798b0206" providerId="AD" clId="Web-{82F19393-897C-4B7D-9920-7D3BCB102FDF}" dt="2022-05-06T17:00:53.471" v="1304" actId="20577"/>
          <ac:spMkLst>
            <pc:docMk/>
            <pc:sldMk cId="4173258526" sldId="280"/>
            <ac:spMk id="19" creationId="{00000000-0000-0000-0000-000000000000}"/>
          </ac:spMkLst>
        </pc:spChg>
      </pc:sldChg>
    </pc:docChg>
  </pc:docChgLst>
  <pc:docChgLst>
    <pc:chgData name="Rea, Vincent Anthony Lt Col USAF OSD OUSD R-E (USA)" userId="S::vincent.a.rea.mil@mail.mil::1530f947-c011-4270-97f6-a6f7c2635950" providerId="AD" clId="Web-{34A1800B-5F98-4681-92A0-3814BF9FA670}"/>
    <pc:docChg chg="addSld delSld modSld">
      <pc:chgData name="Rea, Vincent Anthony Lt Col USAF OSD OUSD R-E (USA)" userId="S::vincent.a.rea.mil@mail.mil::1530f947-c011-4270-97f6-a6f7c2635950" providerId="AD" clId="Web-{34A1800B-5F98-4681-92A0-3814BF9FA670}" dt="2022-05-13T15:35:47.498" v="5"/>
      <pc:docMkLst>
        <pc:docMk/>
      </pc:docMkLst>
      <pc:sldChg chg="addSp delSp modSp">
        <pc:chgData name="Rea, Vincent Anthony Lt Col USAF OSD OUSD R-E (USA)" userId="S::vincent.a.rea.mil@mail.mil::1530f947-c011-4270-97f6-a6f7c2635950" providerId="AD" clId="Web-{34A1800B-5F98-4681-92A0-3814BF9FA670}" dt="2022-05-13T15:35:47.498" v="5"/>
        <pc:sldMkLst>
          <pc:docMk/>
          <pc:sldMk cId="37811377" sldId="261"/>
        </pc:sldMkLst>
        <pc:spChg chg="del">
          <ac:chgData name="Rea, Vincent Anthony Lt Col USAF OSD OUSD R-E (USA)" userId="S::vincent.a.rea.mil@mail.mil::1530f947-c011-4270-97f6-a6f7c2635950" providerId="AD" clId="Web-{34A1800B-5F98-4681-92A0-3814BF9FA670}" dt="2022-05-13T15:35:46.358" v="4"/>
          <ac:spMkLst>
            <pc:docMk/>
            <pc:sldMk cId="37811377" sldId="261"/>
            <ac:spMk id="3" creationId="{C38D7FA0-A4B6-4B84-B300-E31179856A05}"/>
          </ac:spMkLst>
        </pc:spChg>
        <pc:spChg chg="add del mod">
          <ac:chgData name="Rea, Vincent Anthony Lt Col USAF OSD OUSD R-E (USA)" userId="S::vincent.a.rea.mil@mail.mil::1530f947-c011-4270-97f6-a6f7c2635950" providerId="AD" clId="Web-{34A1800B-5F98-4681-92A0-3814BF9FA670}" dt="2022-05-13T15:35:47.498" v="5"/>
          <ac:spMkLst>
            <pc:docMk/>
            <pc:sldMk cId="37811377" sldId="261"/>
            <ac:spMk id="8" creationId="{237CAE25-5FE9-83DC-0863-DD61E344B065}"/>
          </ac:spMkLst>
        </pc:spChg>
        <pc:picChg chg="add del mod">
          <ac:chgData name="Rea, Vincent Anthony Lt Col USAF OSD OUSD R-E (USA)" userId="S::vincent.a.rea.mil@mail.mil::1530f947-c011-4270-97f6-a6f7c2635950" providerId="AD" clId="Web-{34A1800B-5F98-4681-92A0-3814BF9FA670}" dt="2022-05-13T15:35:23.888" v="2"/>
          <ac:picMkLst>
            <pc:docMk/>
            <pc:sldMk cId="37811377" sldId="261"/>
            <ac:picMk id="6" creationId="{2F15C768-1DBE-BEF2-06FA-26AF17BA9AE9}"/>
          </ac:picMkLst>
        </pc:picChg>
        <pc:picChg chg="add mod ord">
          <ac:chgData name="Rea, Vincent Anthony Lt Col USAF OSD OUSD R-E (USA)" userId="S::vincent.a.rea.mil@mail.mil::1530f947-c011-4270-97f6-a6f7c2635950" providerId="AD" clId="Web-{34A1800B-5F98-4681-92A0-3814BF9FA670}" dt="2022-05-13T15:35:47.498" v="5"/>
          <ac:picMkLst>
            <pc:docMk/>
            <pc:sldMk cId="37811377" sldId="261"/>
            <ac:picMk id="9" creationId="{A5BA3505-EB3B-CB2D-CA7B-EB86C53C0978}"/>
          </ac:picMkLst>
        </pc:picChg>
      </pc:sldChg>
      <pc:sldChg chg="new del">
        <pc:chgData name="Rea, Vincent Anthony Lt Col USAF OSD OUSD R-E (USA)" userId="S::vincent.a.rea.mil@mail.mil::1530f947-c011-4270-97f6-a6f7c2635950" providerId="AD" clId="Web-{34A1800B-5F98-4681-92A0-3814BF9FA670}" dt="2022-05-13T15:35:28.498" v="3"/>
        <pc:sldMkLst>
          <pc:docMk/>
          <pc:sldMk cId="2924540600" sldId="282"/>
        </pc:sldMkLst>
      </pc:sldChg>
    </pc:docChg>
  </pc:docChgLst>
  <pc:docChgLst>
    <pc:chgData name="Alexander, Tyesia P CTR (USA)" userId="S::tyesia.p.alexander.ctr@mail.mil::08763db3-c612-40b2-a575-7328414ac9e7" providerId="AD" clId="Web-{47BEC061-36D2-449A-BD58-3A591DE5DE89}"/>
    <pc:docChg chg="modSld">
      <pc:chgData name="Alexander, Tyesia P CTR (USA)" userId="S::tyesia.p.alexander.ctr@mail.mil::08763db3-c612-40b2-a575-7328414ac9e7" providerId="AD" clId="Web-{47BEC061-36D2-449A-BD58-3A591DE5DE89}" dt="2022-05-09T17:43:15.144" v="425"/>
      <pc:docMkLst>
        <pc:docMk/>
      </pc:docMkLst>
      <pc:sldChg chg="modNotes">
        <pc:chgData name="Alexander, Tyesia P CTR (USA)" userId="S::tyesia.p.alexander.ctr@mail.mil::08763db3-c612-40b2-a575-7328414ac9e7" providerId="AD" clId="Web-{47BEC061-36D2-449A-BD58-3A591DE5DE89}" dt="2022-05-09T17:17:32.542" v="25"/>
        <pc:sldMkLst>
          <pc:docMk/>
          <pc:sldMk cId="299649588" sldId="259"/>
        </pc:sldMkLst>
      </pc:sldChg>
      <pc:sldChg chg="modNotes">
        <pc:chgData name="Alexander, Tyesia P CTR (USA)" userId="S::tyesia.p.alexander.ctr@mail.mil::08763db3-c612-40b2-a575-7328414ac9e7" providerId="AD" clId="Web-{47BEC061-36D2-449A-BD58-3A591DE5DE89}" dt="2022-05-09T17:17:09.213" v="19"/>
        <pc:sldMkLst>
          <pc:docMk/>
          <pc:sldMk cId="2366987850" sldId="268"/>
        </pc:sldMkLst>
      </pc:sldChg>
      <pc:sldChg chg="modNotes">
        <pc:chgData name="Alexander, Tyesia P CTR (USA)" userId="S::tyesia.p.alexander.ctr@mail.mil::08763db3-c612-40b2-a575-7328414ac9e7" providerId="AD" clId="Web-{47BEC061-36D2-449A-BD58-3A591DE5DE89}" dt="2022-05-09T17:43:15.144" v="425"/>
        <pc:sldMkLst>
          <pc:docMk/>
          <pc:sldMk cId="2679784559" sldId="273"/>
        </pc:sldMkLst>
      </pc:sldChg>
      <pc:sldChg chg="modNotes">
        <pc:chgData name="Alexander, Tyesia P CTR (USA)" userId="S::tyesia.p.alexander.ctr@mail.mil::08763db3-c612-40b2-a575-7328414ac9e7" providerId="AD" clId="Web-{47BEC061-36D2-449A-BD58-3A591DE5DE89}" dt="2022-05-09T17:35:29.438" v="382"/>
        <pc:sldMkLst>
          <pc:docMk/>
          <pc:sldMk cId="221036394" sldId="277"/>
        </pc:sldMkLst>
      </pc:sldChg>
      <pc:sldChg chg="modNotes">
        <pc:chgData name="Alexander, Tyesia P CTR (USA)" userId="S::tyesia.p.alexander.ctr@mail.mil::08763db3-c612-40b2-a575-7328414ac9e7" providerId="AD" clId="Web-{47BEC061-36D2-449A-BD58-3A591DE5DE89}" dt="2022-05-09T17:30:20.514" v="336"/>
        <pc:sldMkLst>
          <pc:docMk/>
          <pc:sldMk cId="679319142" sldId="278"/>
        </pc:sldMkLst>
      </pc:sldChg>
      <pc:sldChg chg="modNotes">
        <pc:chgData name="Alexander, Tyesia P CTR (USA)" userId="S::tyesia.p.alexander.ctr@mail.mil::08763db3-c612-40b2-a575-7328414ac9e7" providerId="AD" clId="Web-{47BEC061-36D2-449A-BD58-3A591DE5DE89}" dt="2022-05-09T17:27:26.451" v="259"/>
        <pc:sldMkLst>
          <pc:docMk/>
          <pc:sldMk cId="550162476" sldId="279"/>
        </pc:sldMkLst>
      </pc:sldChg>
      <pc:sldChg chg="modNotes">
        <pc:chgData name="Alexander, Tyesia P CTR (USA)" userId="S::tyesia.p.alexander.ctr@mail.mil::08763db3-c612-40b2-a575-7328414ac9e7" providerId="AD" clId="Web-{47BEC061-36D2-449A-BD58-3A591DE5DE89}" dt="2022-05-09T17:28:10.451" v="274"/>
        <pc:sldMkLst>
          <pc:docMk/>
          <pc:sldMk cId="4173258526" sldId="280"/>
        </pc:sldMkLst>
      </pc:sldChg>
      <pc:sldChg chg="modNotes">
        <pc:chgData name="Alexander, Tyesia P CTR (USA)" userId="S::tyesia.p.alexander.ctr@mail.mil::08763db3-c612-40b2-a575-7328414ac9e7" providerId="AD" clId="Web-{47BEC061-36D2-449A-BD58-3A591DE5DE89}" dt="2022-05-09T17:34:24.438" v="376"/>
        <pc:sldMkLst>
          <pc:docMk/>
          <pc:sldMk cId="1876205595" sldId="281"/>
        </pc:sldMkLst>
      </pc:sldChg>
    </pc:docChg>
  </pc:docChgLst>
  <pc:docChgLst>
    <pc:chgData name="Tomczykowski, Walter J CTR (USA)" userId="S::walter.j.tomczykowski.ctr@mail.mil::7f83817c-6f73-44e3-91e2-ee7ab2ca508f" providerId="AD" clId="Web-{80B317CA-26DB-438A-8CC6-EBF4A47055B2}"/>
    <pc:docChg chg="modSld">
      <pc:chgData name="Tomczykowski, Walter J CTR (USA)" userId="S::walter.j.tomczykowski.ctr@mail.mil::7f83817c-6f73-44e3-91e2-ee7ab2ca508f" providerId="AD" clId="Web-{80B317CA-26DB-438A-8CC6-EBF4A47055B2}" dt="2022-05-05T15:35:38.760" v="12"/>
      <pc:docMkLst>
        <pc:docMk/>
      </pc:docMkLst>
      <pc:sldChg chg="modNotes">
        <pc:chgData name="Tomczykowski, Walter J CTR (USA)" userId="S::walter.j.tomczykowski.ctr@mail.mil::7f83817c-6f73-44e3-91e2-ee7ab2ca508f" providerId="AD" clId="Web-{80B317CA-26DB-438A-8CC6-EBF4A47055B2}" dt="2022-05-05T15:35:38.760" v="12"/>
        <pc:sldMkLst>
          <pc:docMk/>
          <pc:sldMk cId="299649588" sldId="259"/>
        </pc:sldMkLst>
      </pc:sldChg>
    </pc:docChg>
  </pc:docChgLst>
  <pc:docChgLst>
    <pc:chgData name="Alexander, Tyesia P CTR (USA)" userId="S::tyesia.p.alexander.ctr@mail.mil::08763db3-c612-40b2-a575-7328414ac9e7" providerId="AD" clId="Web-{05B55B33-D7D2-4DB1-8B63-E5E274FF2576}"/>
    <pc:docChg chg="modSld">
      <pc:chgData name="Alexander, Tyesia P CTR (USA)" userId="S::tyesia.p.alexander.ctr@mail.mil::08763db3-c612-40b2-a575-7328414ac9e7" providerId="AD" clId="Web-{05B55B33-D7D2-4DB1-8B63-E5E274FF2576}" dt="2022-05-09T13:19:21.467" v="8"/>
      <pc:docMkLst>
        <pc:docMk/>
      </pc:docMkLst>
      <pc:sldChg chg="modNotes">
        <pc:chgData name="Alexander, Tyesia P CTR (USA)" userId="S::tyesia.p.alexander.ctr@mail.mil::08763db3-c612-40b2-a575-7328414ac9e7" providerId="AD" clId="Web-{05B55B33-D7D2-4DB1-8B63-E5E274FF2576}" dt="2022-05-09T13:19:21.467" v="8"/>
        <pc:sldMkLst>
          <pc:docMk/>
          <pc:sldMk cId="299649588" sldId="2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BC8306-A5EF-431E-8D63-F5713EEAE2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B1E01C-09A9-4DFB-9DEB-88AF6A9232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7EEF8E-851E-4CCB-8294-BD94640F99FA}" type="datetimeFigureOut">
              <a:rPr lang="en-US" smtClean="0"/>
              <a:t>7/22/2022</a:t>
            </a:fld>
            <a:endParaRPr lang="en-US"/>
          </a:p>
        </p:txBody>
      </p:sp>
      <p:sp>
        <p:nvSpPr>
          <p:cNvPr id="4" name="Footer Placeholder 3">
            <a:extLst>
              <a:ext uri="{FF2B5EF4-FFF2-40B4-BE49-F238E27FC236}">
                <a16:creationId xmlns:a16="http://schemas.microsoft.com/office/drawing/2014/main" id="{4324DF88-8E7D-46D3-AA7F-4E17367EC5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A252AC-8BC4-455D-8818-CD1D643EC4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0D731D-53E6-45BD-B883-43E2AAF2395B}" type="slidenum">
              <a:rPr lang="en-US" smtClean="0"/>
              <a:t>‹#›</a:t>
            </a:fld>
            <a:endParaRPr lang="en-US"/>
          </a:p>
        </p:txBody>
      </p:sp>
    </p:spTree>
    <p:extLst>
      <p:ext uri="{BB962C8B-B14F-4D97-AF65-F5344CB8AC3E}">
        <p14:creationId xmlns:p14="http://schemas.microsoft.com/office/powerpoint/2010/main" val="423285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5C502-AABA-4644-A771-36F4373B887A}" type="datetimeFigureOut">
              <a:rPr lang="en-US" smtClean="0"/>
              <a:t>7/22/2022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1845D-0BBA-4FDB-B5C9-5392FA405068}" type="slidenum">
              <a:rPr lang="en-US" smtClean="0"/>
              <a:t>‹#›</a:t>
            </a:fld>
            <a:endParaRPr lang="en-US"/>
          </a:p>
        </p:txBody>
      </p:sp>
    </p:spTree>
    <p:extLst>
      <p:ext uri="{BB962C8B-B14F-4D97-AF65-F5344CB8AC3E}">
        <p14:creationId xmlns:p14="http://schemas.microsoft.com/office/powerpoint/2010/main" val="238877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c.cto.mil/wp-content/uploads/2022/02/Eng-Defense-Systems_Feb2022-Cleared-slp.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ac.cto.mil/wp-content/uploads/2022/02/Systems-Eng-Guidebook_Feb2022-Cleared-slp.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rmy.mil/standto/archive/2020/08/21/?st"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army.mil/standto/archive/2020/10/09/?st" TargetMode="External"/><Relationship Id="rId5" Type="http://schemas.openxmlformats.org/officeDocument/2006/relationships/hyperlink" Target="https://armypubs.army.mil/epubs/DR_pubs/DR_a/ARN32608-PAM_25-2-5-000-WEB-1.pdf" TargetMode="External"/><Relationship Id="rId4" Type="http://schemas.openxmlformats.org/officeDocument/2006/relationships/hyperlink" Target="https://cecom.army.mil/PDF/FactSheet/SEC.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1845D-0BBA-4FDB-B5C9-5392FA405068}" type="slidenum">
              <a:rPr lang="en-US" smtClean="0"/>
              <a:t>3</a:t>
            </a:fld>
            <a:endParaRPr lang="en-US"/>
          </a:p>
        </p:txBody>
      </p:sp>
    </p:spTree>
    <p:extLst>
      <p:ext uri="{BB962C8B-B14F-4D97-AF65-F5344CB8AC3E}">
        <p14:creationId xmlns:p14="http://schemas.microsoft.com/office/powerpoint/2010/main" val="223947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panose="020B0604020202020204" pitchFamily="34" charset="0"/>
              <a:buChar char="•"/>
              <a:defRPr/>
            </a:pPr>
            <a:r>
              <a:rPr lang="en-US" b="1" spc="-5" dirty="0"/>
              <a:t>National Defense Strategy (NDS) priorities:</a:t>
            </a:r>
            <a:r>
              <a:rPr lang="en-US" spc="-5" dirty="0"/>
              <a:t>  1. Defending the homeland, paced to the growing multi-domain threat posed by the PRC.  2. Deterring strategic attacks against the United States, Allies, and partners.  3. Deterring aggression, while being prepared to prevail in conflict when necessary, prioritizing the PRC challenge in the Indo-Pacific, then the Russia challenge in Europe.  4. Building a resilient Joint Force and defense ecosystem.  (Source: NDS Fact Sheet)</a:t>
            </a:r>
            <a:endParaRPr lang="en-US" dirty="0">
              <a:cs typeface="Calibri" panose="020F0502020204030204"/>
            </a:endParaRPr>
          </a:p>
          <a:p>
            <a:pPr marL="171450" indent="-171450">
              <a:buFont typeface="Arial,Sans-Serif" panose="020B0604020202020204" pitchFamily="34" charset="0"/>
              <a:buChar char="•"/>
              <a:defRPr/>
            </a:pPr>
            <a:endParaRPr lang="en-US" spc="-5" dirty="0"/>
          </a:p>
          <a:p>
            <a:pPr marL="171450" indent="-171450">
              <a:buFont typeface="Arial,Sans-Serif" panose="020B0604020202020204" pitchFamily="34" charset="0"/>
              <a:buChar char="•"/>
              <a:defRPr/>
            </a:pPr>
            <a:r>
              <a:rPr lang="en-US" b="1" spc="-5" dirty="0"/>
              <a:t>Digital Engineering Strategy (DES):  </a:t>
            </a:r>
            <a:r>
              <a:rPr lang="en-US" spc="-5" dirty="0"/>
              <a:t>As the Department of Defense continues to relentless implement the NDS, the DES sets a vision for the way the department conceives, builds, tests, fields, and sustains our national defense systems.  So essentially, the strategy defines the "what," and the Services are developing implementation plans defining the "how." </a:t>
            </a:r>
            <a:endParaRPr lang="en-US" dirty="0"/>
          </a:p>
        </p:txBody>
      </p:sp>
      <p:sp>
        <p:nvSpPr>
          <p:cNvPr id="4" name="Slide Number Placeholder 3"/>
          <p:cNvSpPr>
            <a:spLocks noGrp="1"/>
          </p:cNvSpPr>
          <p:nvPr>
            <p:ph type="sldNum" sz="quarter" idx="5"/>
          </p:nvPr>
        </p:nvSpPr>
        <p:spPr/>
        <p:txBody>
          <a:bodyPr/>
          <a:lstStyle/>
          <a:p>
            <a:fld id="{5A71845D-0BBA-4FDB-B5C9-5392FA405068}" type="slidenum">
              <a:rPr lang="en-US" smtClean="0"/>
              <a:t>4</a:t>
            </a:fld>
            <a:endParaRPr lang="en-US"/>
          </a:p>
        </p:txBody>
      </p:sp>
    </p:spTree>
    <p:extLst>
      <p:ext uri="{BB962C8B-B14F-4D97-AF65-F5344CB8AC3E}">
        <p14:creationId xmlns:p14="http://schemas.microsoft.com/office/powerpoint/2010/main" val="175344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dirty="0"/>
              <a:t>There are a host of collaborators and partnerships across the Services, components, inter-agencies, Industry, and academia.  We have transitioned from the strategy to implementation, and we are working across our partners and collaboration to advance the concepts.  </a:t>
            </a:r>
          </a:p>
          <a:p>
            <a:pPr marL="171450" indent="-171450">
              <a:buFont typeface="Arial,Sans-Serif"/>
              <a:buChar char="•"/>
            </a:pPr>
            <a:r>
              <a:rPr lang="en-US" dirty="0"/>
              <a:t>There is an OSD &amp; Service led Digital Engineering Working Group Community of Practice that is addressing challenges for application and use of Digital Engineering across the department. </a:t>
            </a:r>
            <a:endParaRPr lang="en-US" dirty="0">
              <a:cs typeface="Calibri"/>
            </a:endParaRPr>
          </a:p>
          <a:p>
            <a:pPr marL="171450" indent="-171450">
              <a:buFont typeface="Arial,Sans-Serif"/>
              <a:buChar char="•"/>
            </a:pPr>
            <a:r>
              <a:rPr lang="en-US" dirty="0"/>
              <a:t>We have a partnership with INCOSE and NDIA to address methods for exchanging information across models and are working to establish standard model exchange methods</a:t>
            </a:r>
            <a:endParaRPr lang="en-US" dirty="0">
              <a:cs typeface="Calibri"/>
            </a:endParaRPr>
          </a:p>
          <a:p>
            <a:pPr marL="171450" indent="-171450">
              <a:buFont typeface="Arial,Sans-Serif"/>
              <a:buChar char="•"/>
            </a:pPr>
            <a:r>
              <a:rPr lang="en-US" dirty="0"/>
              <a:t>The Strategy outlines DoD’s five strategic goals for Digital Engineering initiatives.  We are engaging in next steps to develop policy, stay informed with Services DE implementation progress, and continuing our partnerships with industry and academia to explore relevant research areas. </a:t>
            </a:r>
            <a:endParaRPr lang="en-US" dirty="0">
              <a:cs typeface="Calibri"/>
            </a:endParaRPr>
          </a:p>
        </p:txBody>
      </p:sp>
      <p:sp>
        <p:nvSpPr>
          <p:cNvPr id="4" name="Slide Number Placeholder 3"/>
          <p:cNvSpPr>
            <a:spLocks noGrp="1"/>
          </p:cNvSpPr>
          <p:nvPr>
            <p:ph type="sldNum" sz="quarter" idx="10"/>
          </p:nvPr>
        </p:nvSpPr>
        <p:spPr/>
        <p:txBody>
          <a:bodyPr/>
          <a:lstStyle/>
          <a:p>
            <a:fld id="{5A71845D-0BBA-4FDB-B5C9-5392FA405068}" type="slidenum">
              <a:rPr lang="en-US" smtClean="0"/>
              <a:t>5</a:t>
            </a:fld>
            <a:endParaRPr lang="en-US"/>
          </a:p>
        </p:txBody>
      </p:sp>
    </p:spTree>
    <p:extLst>
      <p:ext uri="{BB962C8B-B14F-4D97-AF65-F5344CB8AC3E}">
        <p14:creationId xmlns:p14="http://schemas.microsoft.com/office/powerpoint/2010/main" val="3881909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Digital Engineering is an model-based approach incorporates digital practices and computing infrastructure to enable delivery of high pay off solutions to the warfighter at the speed of relevance. It extends beyond traditional model-based approaches that typically focus on a particular discipline or aspect to encompass the broad spectrum of models as a continuum across the lifecycle. </a:t>
            </a:r>
          </a:p>
          <a:p>
            <a:endParaRPr lang="en-US" dirty="0"/>
          </a:p>
          <a:p>
            <a:r>
              <a:rPr lang="en-US" dirty="0"/>
              <a:t>And essentially connects people, processes, data, and capabilities which is essential to enable all stakeholders the ability to solve problems faster and in new ways.</a:t>
            </a:r>
            <a:endParaRPr lang="en-US" dirty="0">
              <a:cs typeface="Calibri"/>
            </a:endParaRPr>
          </a:p>
          <a:p>
            <a:endParaRPr lang="en-US" dirty="0"/>
          </a:p>
          <a:p>
            <a:r>
              <a:rPr lang="en-US" dirty="0"/>
              <a:t>The strategy was developed around 5 strategic goals, to define the vision for what the Department wants to achieve.  </a:t>
            </a:r>
            <a:endParaRPr lang="en-US" dirty="0">
              <a:cs typeface="Calibri"/>
            </a:endParaRPr>
          </a:p>
          <a:p>
            <a:pPr marL="171450" indent="-171450">
              <a:buFont typeface="Arial"/>
              <a:buChar char="•"/>
            </a:pPr>
            <a:r>
              <a:rPr lang="en-US" dirty="0"/>
              <a:t>The first two goals stems from the model based community.  </a:t>
            </a:r>
            <a:endParaRPr lang="en-US" dirty="0">
              <a:cs typeface="Calibri"/>
            </a:endParaRPr>
          </a:p>
          <a:p>
            <a:pPr marL="171450" indent="-171450">
              <a:buFont typeface="Arial"/>
              <a:buChar char="•"/>
            </a:pPr>
            <a:r>
              <a:rPr lang="en-US" dirty="0"/>
              <a:t>The third goal incorporates technological innovations</a:t>
            </a:r>
            <a:endParaRPr lang="en-US" dirty="0">
              <a:cs typeface="Calibri"/>
            </a:endParaRPr>
          </a:p>
          <a:p>
            <a:pPr marL="171450" indent="-171450">
              <a:buFont typeface="Arial"/>
              <a:buChar char="•"/>
            </a:pPr>
            <a:r>
              <a:rPr lang="en-US" dirty="0"/>
              <a:t>The fourth goal establishes the supporting infrastructure </a:t>
            </a:r>
            <a:endParaRPr lang="en-US" dirty="0">
              <a:cs typeface="Calibri"/>
            </a:endParaRPr>
          </a:p>
          <a:p>
            <a:pPr marL="171450" indent="-171450">
              <a:buFont typeface="Arial"/>
              <a:buChar char="•"/>
            </a:pPr>
            <a:r>
              <a:rPr lang="en-US" dirty="0"/>
              <a:t>The fifth goal is often overlooked in the technical community, but we as system engineers need to highlights the importance of culture in transformation efforts</a:t>
            </a:r>
            <a:endParaRPr lang="en-US" dirty="0">
              <a:cs typeface="Calibri"/>
            </a:endParaRPr>
          </a:p>
        </p:txBody>
      </p:sp>
      <p:sp>
        <p:nvSpPr>
          <p:cNvPr id="4" name="Slide Number Placeholder 3"/>
          <p:cNvSpPr>
            <a:spLocks noGrp="1"/>
          </p:cNvSpPr>
          <p:nvPr>
            <p:ph type="sldNum" sz="quarter" idx="10"/>
          </p:nvPr>
        </p:nvSpPr>
        <p:spPr/>
        <p:txBody>
          <a:bodyPr/>
          <a:lstStyle/>
          <a:p>
            <a:fld id="{E5BCE00C-EB87-4931-935F-78B70AF9F915}" type="slidenum">
              <a:rPr lang="en-US" smtClean="0"/>
              <a:t>6</a:t>
            </a:fld>
            <a:endParaRPr lang="en-US"/>
          </a:p>
        </p:txBody>
      </p:sp>
    </p:spTree>
    <p:extLst>
      <p:ext uri="{BB962C8B-B14F-4D97-AF65-F5344CB8AC3E}">
        <p14:creationId xmlns:p14="http://schemas.microsoft.com/office/powerpoint/2010/main" val="236092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panose="020B0604020202020204" pitchFamily="34" charset="0"/>
              <a:buChar char="•"/>
            </a:pPr>
            <a:r>
              <a:rPr lang="en-US" spc="-5" dirty="0"/>
              <a:t>Model development efforts are now considering use and reuse of their modeling efforts. This is driving modeling practice improving consistency with an aim towards achieving a fully realized digital twin of the final product.</a:t>
            </a:r>
          </a:p>
          <a:p>
            <a:pPr marL="171450" indent="-171450">
              <a:buFont typeface="Arial" panose="020B0604020202020204" pitchFamily="34" charset="0"/>
              <a:buChar char="•"/>
            </a:pPr>
            <a:endParaRPr lang="en-US" spc="-5" dirty="0"/>
          </a:p>
          <a:p>
            <a:pPr marL="171450" indent="-171450">
              <a:buFont typeface="Arial,Sans-Serif" panose="020B0604020202020204" pitchFamily="34" charset="0"/>
              <a:buChar char="•"/>
            </a:pPr>
            <a:r>
              <a:rPr lang="en-US" spc="-5" dirty="0"/>
              <a:t>List below are relevant efforts across the Department: </a:t>
            </a:r>
          </a:p>
          <a:p>
            <a:pPr marL="628650" lvl="1" indent="-171450">
              <a:buFont typeface="Arial,Sans-Serif" panose="020B0604020202020204" pitchFamily="34" charset="0"/>
              <a:buChar char="•"/>
            </a:pPr>
            <a:r>
              <a:rPr lang="en-US" spc="-5" dirty="0"/>
              <a:t>Released SEP 4.0.  Includes planning guidance for modeling, simulation and digital engineering.</a:t>
            </a:r>
          </a:p>
          <a:p>
            <a:pPr marL="628650" lvl="1" indent="-171450">
              <a:buFont typeface="Arial,Sans-Serif" panose="020B0604020202020204" pitchFamily="34" charset="0"/>
              <a:buChar char="•"/>
            </a:pPr>
            <a:r>
              <a:rPr lang="en-US" u="sng" spc="-5" dirty="0">
                <a:hlinkClick r:id="rId3"/>
              </a:rPr>
              <a:t>Released: Engineering of Defense Systems Guidebook</a:t>
            </a:r>
            <a:endParaRPr lang="en-US" spc="-5" dirty="0"/>
          </a:p>
          <a:p>
            <a:pPr marL="628650" lvl="1" indent="-171450">
              <a:buFont typeface="Arial,Sans-Serif" panose="020B0604020202020204" pitchFamily="34" charset="0"/>
              <a:buChar char="•"/>
            </a:pPr>
            <a:r>
              <a:rPr lang="en-US" u="sng" spc="-5" dirty="0">
                <a:hlinkClick r:id="rId4"/>
              </a:rPr>
              <a:t>Released: Systems Engineering Guidebook</a:t>
            </a:r>
            <a:endParaRPr lang="en-US" spc="-5" dirty="0"/>
          </a:p>
          <a:p>
            <a:pPr marL="628650" lvl="1" indent="-171450">
              <a:buFont typeface="Arial,Sans-Serif" panose="020B0604020202020204" pitchFamily="34" charset="0"/>
              <a:buChar char="•"/>
            </a:pPr>
            <a:r>
              <a:rPr lang="en-US" spc="-5" dirty="0"/>
              <a:t>In Process of Development: DODI 5000.DE addressing the use of models to make informed decisions</a:t>
            </a:r>
          </a:p>
          <a:p>
            <a:pPr marL="628650" lvl="1" indent="-171450">
              <a:buFont typeface="Arial,Sans-Serif" panose="020B0604020202020204" pitchFamily="34" charset="0"/>
              <a:buChar char="•"/>
            </a:pPr>
            <a:r>
              <a:rPr lang="en-US" spc="-5" dirty="0"/>
              <a:t>Updating VV&amp;A policy and model practice guidance to address DE i.e. credibility, curation, quality, consistency</a:t>
            </a:r>
          </a:p>
          <a:p>
            <a:pPr marL="628650" lvl="1" indent="-171450">
              <a:buFont typeface="Arial,Sans-Serif" panose="020B0604020202020204" pitchFamily="34" charset="0"/>
              <a:buChar char="•"/>
            </a:pPr>
            <a:r>
              <a:rPr lang="en-US" spc="-5" dirty="0"/>
              <a:t>FMECA DID and Model Profile</a:t>
            </a:r>
          </a:p>
          <a:p>
            <a:pPr marL="628650" indent="-171450">
              <a:buFont typeface="Arial" panose="020B0604020202020204" pitchFamily="34" charset="0"/>
              <a:buChar char="•"/>
            </a:pPr>
            <a:endParaRPr lang="en-US" spc="-5" dirty="0">
              <a:cs typeface="Calibri" panose="020F0502020204030204"/>
            </a:endParaRPr>
          </a:p>
          <a:p>
            <a:r>
              <a:rPr lang="en-US" spc="-5" dirty="0">
                <a:cs typeface="Calibri" panose="020F0502020204030204"/>
              </a:rPr>
              <a:t>Other efforts include Services and Industry developing and maturing model development standards</a:t>
            </a:r>
          </a:p>
          <a:p>
            <a:endParaRPr lang="en-US" spc="-5" dirty="0">
              <a:cs typeface="Calibri" panose="020F0502020204030204"/>
            </a:endParaRPr>
          </a:p>
          <a:p>
            <a:r>
              <a:rPr lang="en-US" b="1" spc="-5" dirty="0"/>
              <a:t>INCOSE DEIXWG are establishing standard modeling methods </a:t>
            </a:r>
            <a:endParaRPr lang="en-US" spc="-5" dirty="0"/>
          </a:p>
          <a:p>
            <a:pPr marL="171450" indent="-171450">
              <a:buFont typeface="Arial,Sans-Serif"/>
              <a:buChar char="•"/>
            </a:pPr>
            <a:r>
              <a:rPr lang="en-US" spc="-5" dirty="0"/>
              <a:t>The INCOSE Digital Engineering Information Exchange Working Group (DEIXWG) grew out of the need to define a list of Digital Artifacts that could be used in place of the documentation that is asked for today.  This need came out of the OUSD R&amp;E ETE team.  The team ran a workshop at the INCOSE International Workshop (IW) with the USAF in 2019 and realized it wasn't as simple as creating a list.  As a result OUSD R&amp;E ETE worked with INCOSE and NDIA to establish the DEIXWG to address this need.  The DEIXWG has regular meetings and will soon be releasing products like the Digital View Model (DVM) and the DEIX Standards Framework.  These products would be used to aid in specifying Digital Artifacts based on Use Cases.</a:t>
            </a:r>
          </a:p>
          <a:p>
            <a:pPr marL="171450" indent="-171450">
              <a:buFont typeface="Arial,Sans-Serif"/>
              <a:buChar char="•"/>
            </a:pPr>
            <a:endParaRPr lang="en-US" spc="-5" dirty="0"/>
          </a:p>
          <a:p>
            <a:r>
              <a:rPr lang="en-US" b="1" spc="-5" dirty="0"/>
              <a:t>The USN Common Modeling Approach: </a:t>
            </a:r>
            <a:endParaRPr lang="en-US" spc="-5" dirty="0"/>
          </a:p>
          <a:p>
            <a:pPr marL="171450" indent="-171450">
              <a:buFont typeface="Arial,Sans-Serif"/>
              <a:buChar char="•"/>
            </a:pPr>
            <a:r>
              <a:rPr lang="en-US" spc="-5" dirty="0"/>
              <a:t>This approach has grown out of the Navy's Digital Systems Engineering Transformation (D-SET ) efforts that have been going on since before the release of the DE Strategy.  This approach was initiated by NAVAIR and has now propagated across all of the Navy Centers.  The Common Modeling Approach includes a widely available Integrated Modeling Environment (IME) as well as the Naval Digital Engineering Body of Knowledge (N-</a:t>
            </a:r>
            <a:r>
              <a:rPr lang="en-US" spc="-5" dirty="0" err="1"/>
              <a:t>DEBoK</a:t>
            </a:r>
            <a:r>
              <a:rPr lang="en-US" spc="-5" dirty="0"/>
              <a:t>).  These environments are accessible by anyone across the DoD.  All you need to access the environment is a CAC and an account. This will allow you access to the modeling tools, model templates, model libraries, modeling policy, procedures, guidance, and model examples. In addition the Navy has established levels of training around this approach.  The approach is growing to include specialty and other engineering domains. Although this Common Modeling Approach is mentioned for Goal 1 it spans across all of the goals. The D-SET  has regular meetings that open to anyone that wants to attend.  </a:t>
            </a:r>
          </a:p>
          <a:p>
            <a:pPr marL="171450" indent="-171450">
              <a:buFont typeface="Arial,Sans-Serif"/>
              <a:buChar char="•"/>
            </a:pPr>
            <a:endParaRPr lang="en-US" spc="-5" dirty="0"/>
          </a:p>
          <a:p>
            <a:pPr marL="171450" indent="-171450">
              <a:buFont typeface="Arial,Sans-Serif"/>
              <a:buChar char="•"/>
            </a:pPr>
            <a:r>
              <a:rPr lang="en-US" spc="-5" dirty="0"/>
              <a:t>Similarly, the Air Force has their Digital Campaign effort to implement Digital Engineering. The Army ASA/ALT and AFC have just recently started a Digital Engineering effort that will span across of there many centers which have all been doing great work.  This, like the Navy effort will drive towards commonality and ultimately will drive more consistency and quality into engineering practice with the goal of better support to the warfighter. </a:t>
            </a:r>
            <a:endParaRPr lang="en-US" spc="-5" dirty="0">
              <a:cs typeface="Calibri"/>
            </a:endParaRPr>
          </a:p>
        </p:txBody>
      </p:sp>
      <p:sp>
        <p:nvSpPr>
          <p:cNvPr id="4" name="Slide Number Placeholder 3"/>
          <p:cNvSpPr>
            <a:spLocks noGrp="1"/>
          </p:cNvSpPr>
          <p:nvPr>
            <p:ph type="sldNum" sz="quarter" idx="10"/>
          </p:nvPr>
        </p:nvSpPr>
        <p:spPr/>
        <p:txBody>
          <a:bodyPr/>
          <a:lstStyle/>
          <a:p>
            <a:fld id="{5A71845D-0BBA-4FDB-B5C9-5392FA405068}" type="slidenum">
              <a:rPr lang="en-US" smtClean="0"/>
              <a:t>7</a:t>
            </a:fld>
            <a:endParaRPr lang="en-US"/>
          </a:p>
        </p:txBody>
      </p:sp>
    </p:spTree>
    <p:extLst>
      <p:ext uri="{BB962C8B-B14F-4D97-AF65-F5344CB8AC3E}">
        <p14:creationId xmlns:p14="http://schemas.microsoft.com/office/powerpoint/2010/main" val="173972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provide an enduring authoritative source of truth, there must exist solid data management practices that include data from across all engineering domains to include traceability and to realize the digital thread.</a:t>
            </a:r>
          </a:p>
          <a:p>
            <a:pPr lvl="1" indent="-171450">
              <a:buFont typeface="Arial,Sans-Serif"/>
              <a:buChar char="•"/>
            </a:pPr>
            <a:r>
              <a:rPr lang="en-US" b="1" dirty="0"/>
              <a:t>INCOSE DEIXWG:</a:t>
            </a:r>
            <a:r>
              <a:rPr lang="en-US" dirty="0"/>
              <a:t>  The primary goal is to support an enduring authoritative source of truth and establish a finite set of digital artifacts that acquiring organizations and their global supply chains should use to request an exchange with each other as well as internally between teams/organizational elements. </a:t>
            </a:r>
            <a:endParaRPr lang="en-US" dirty="0">
              <a:cs typeface="Calibri"/>
            </a:endParaRPr>
          </a:p>
          <a:p>
            <a:pPr lvl="1" indent="-171450">
              <a:buFont typeface="Arial,Sans-Serif"/>
              <a:buChar char="•"/>
            </a:pPr>
            <a:r>
              <a:rPr lang="en-US" b="1" dirty="0"/>
              <a:t>OSD and Service GRA and Mission Thread example: </a:t>
            </a:r>
            <a:r>
              <a:rPr lang="en-US" dirty="0"/>
              <a:t> OSDR R&amp;E Mission Engineering Process - Provides an analytical, data-driven approach to decompose mission elements; collect and analyze trustworthy data for the development of accurate models; develop realistic mission threads and mission engineering threads; and deliver recommendations and artifacts that help inform investment decisions.  Key outputs include Government Reference Architectures and Mission Threads that can be flowed down to stakeholders of interest.</a:t>
            </a:r>
            <a:endParaRPr lang="en-US" dirty="0">
              <a:cs typeface="Calibri" panose="020F0502020204030204"/>
            </a:endParaRPr>
          </a:p>
          <a:p>
            <a:endParaRPr lang="en-US" dirty="0"/>
          </a:p>
          <a:p>
            <a:r>
              <a:rPr lang="en-US" b="1" dirty="0"/>
              <a:t>Examples of Service Digital Models and Digital Twins Providing an Enduring Authoritative Source of Truth: </a:t>
            </a:r>
            <a:endParaRPr lang="en-US" dirty="0"/>
          </a:p>
          <a:p>
            <a:pPr marL="171450" indent="-171450">
              <a:buFont typeface="Arial,Sans-Serif"/>
              <a:buChar char="•"/>
            </a:pPr>
            <a:r>
              <a:rPr lang="en-US" dirty="0"/>
              <a:t>The Army has pilot efforts and initiatives to create digital system models and digital twins at different phases of the lifecycle. A few examples are the Digital Twin for Small Caliber (DT2SC), Echelon for evaluating sensors, and the UH-60 Black Hawk Helicopter Digital Twin. DT2SC is enabling complete analysis and optimization of small caliber ammunition to expedite transition from low-rate initial production to full rate production.  Echelon is looking earlier in the lifecycle to define a digital system model that’s not tied to a current radar system but rather can be used as a reference for requirements development, analysis, and evaluation of a future radar systems and technologies.  The Army’s largest Digital Twin effort is focused on the UH-60 Black Hawk to improve readiness.</a:t>
            </a:r>
            <a:endParaRPr lang="en-US" dirty="0">
              <a:cs typeface="Calibri"/>
            </a:endParaRPr>
          </a:p>
          <a:p>
            <a:pPr marL="171450" indent="-171450">
              <a:buFont typeface="Arial,Sans-Serif"/>
              <a:buChar char="•"/>
            </a:pPr>
            <a:r>
              <a:rPr lang="en-US" dirty="0"/>
              <a:t>The US Army DEVCOM CCDC AC integrated Model Based Engineering environment (</a:t>
            </a:r>
            <a:r>
              <a:rPr lang="en-US" dirty="0" err="1"/>
              <a:t>iMBE</a:t>
            </a:r>
            <a:r>
              <a:rPr lang="en-US" dirty="0"/>
              <a:t>) effort established a prototype environment to integrate tools and data such that a Digital Thread can be established across engineering domains.  This environment was designed so that a digital thread can be created for all programs the organization supports.</a:t>
            </a:r>
            <a:endParaRPr lang="en-US" dirty="0">
              <a:cs typeface="Calibri"/>
            </a:endParaRPr>
          </a:p>
          <a:p>
            <a:pPr marL="171450" indent="-171450">
              <a:buFont typeface="Arial,Sans-Serif"/>
              <a:buChar char="•"/>
            </a:pPr>
            <a:r>
              <a:rPr lang="en-US" dirty="0"/>
              <a:t>The US Navy CVN-78 Gerald Ford has developed what you might call a "limited" Digital Twin to be used to largely support manufacturing, assembly, and maintenance activities.  The Navy is also making investments in technologies to best understand their application for Naval Digital Twins (NDT) that could be used to support Prognostic Health Management (PHM) and Hull, Mechanical and Electrical (HM&amp;E) degradation, remaining useful life, impending casualty and/or stealth implications.</a:t>
            </a:r>
            <a:endParaRPr lang="en-US" dirty="0">
              <a:cs typeface="Calibri"/>
            </a:endParaRPr>
          </a:p>
          <a:p>
            <a:pPr marL="171450" indent="-171450">
              <a:buFont typeface="Arial,Sans-Serif"/>
              <a:buChar char="•"/>
            </a:pPr>
            <a:r>
              <a:rPr lang="en-US" dirty="0"/>
              <a:t>The Air Force is working with Wichita State to scan and generate 3D models and Finite Element Models (FEM) of the F-16 and B-1 and will use flight test data to validate the FEM's. The B-52 Commercial Engine Replacement Program (CERP)leveraged digital twins of the proposed engine designs in a “digital fly-off” to aid decision making early in the program.  The Air Force is also pursuing efforts to develop digital twins of an entire installation to help make base improvement decisions.</a:t>
            </a:r>
          </a:p>
          <a:p>
            <a:endParaRPr lang="en-US" dirty="0"/>
          </a:p>
          <a:p>
            <a:r>
              <a:rPr lang="en-US" b="1" dirty="0"/>
              <a:t>Digital Twin Concept: </a:t>
            </a:r>
            <a:endParaRPr lang="en-US" dirty="0"/>
          </a:p>
          <a:p>
            <a:pPr marL="171450" indent="-171450">
              <a:buFont typeface="Arial,Sans-Serif"/>
              <a:buChar char="•"/>
            </a:pPr>
            <a:r>
              <a:rPr lang="en-US" dirty="0"/>
              <a:t>The Digital Twin concept is being matured by the services,.  It isn't clear that there are any examples a full system realization of a Digital Twin.  It is fair to say that most programs today have a geometric equivalent "Digital Twin" of the physical product.  They also tend to have functional models and simulations used to estimate performance.  That said there are many complex subsystems that will have full digital twins such as aircraft and ground vehicle engines.  In some cases the engines are instrumented and can provide operational data that is used in the Digital Twin to predict performance, and maintenance activities.  In fact, most satellites have on board diagnostics that are feed back to monitor health and to predict how best to maneuver them so that they maintain an optimal orbit.  We know that there are some systems like the A-10, which is in sustainment, that is now starting to realize a digital twin.  As changes are made to this legacy system the twin is establish for the parts of the system that are undergoing upgrades.</a:t>
            </a:r>
            <a:endParaRPr lang="en-US" dirty="0">
              <a:cs typeface="Calibri"/>
            </a:endParaRPr>
          </a:p>
        </p:txBody>
      </p:sp>
      <p:sp>
        <p:nvSpPr>
          <p:cNvPr id="4" name="Slide Number Placeholder 3"/>
          <p:cNvSpPr>
            <a:spLocks noGrp="1"/>
          </p:cNvSpPr>
          <p:nvPr>
            <p:ph type="sldNum" sz="quarter" idx="10"/>
          </p:nvPr>
        </p:nvSpPr>
        <p:spPr/>
        <p:txBody>
          <a:bodyPr/>
          <a:lstStyle/>
          <a:p>
            <a:fld id="{5A71845D-0BBA-4FDB-B5C9-5392FA405068}" type="slidenum">
              <a:rPr lang="en-US" smtClean="0"/>
              <a:t>8</a:t>
            </a:fld>
            <a:endParaRPr lang="en-US"/>
          </a:p>
        </p:txBody>
      </p:sp>
    </p:spTree>
    <p:extLst>
      <p:ext uri="{BB962C8B-B14F-4D97-AF65-F5344CB8AC3E}">
        <p14:creationId xmlns:p14="http://schemas.microsoft.com/office/powerpoint/2010/main" val="418712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focusing on leveraging high performance computing, cloud networks, open standards.  Organizations have vibrant research efforts going on to explore opportunities to use Data Analytics, AI/ML, IOT, Improved Human Machine integration virtual reality, augmented reality.</a:t>
            </a:r>
          </a:p>
          <a:p>
            <a:endParaRPr lang="en-US" dirty="0"/>
          </a:p>
          <a:p>
            <a:r>
              <a:rPr lang="en-US" b="1" dirty="0"/>
              <a:t>Key Implementation Updates on Incorporating Technological Innovation: </a:t>
            </a:r>
            <a:endParaRPr lang="en-US" dirty="0"/>
          </a:p>
          <a:p>
            <a:pPr marL="171450" indent="-171450">
              <a:buFont typeface="Arial,Sans-Serif"/>
              <a:buChar char="•"/>
            </a:pPr>
            <a:r>
              <a:rPr lang="en-US" b="1" dirty="0"/>
              <a:t>USAF Digital Campaign.</a:t>
            </a:r>
            <a:r>
              <a:rPr lang="en-US" dirty="0"/>
              <a:t>  The Department of the Air Force Vision is, "A digitally-empowered Air Force equipped with an agile workforce, state-of-the-art technologies, and intuitive processes that drive model-based enterprise decision-making, enable automation, institutionalize open architectures, and leverage authoritative models and data to ensure seamless stakeholder collaboration across the acquisition lifecycle."  The Campaign is a coordinated effort to move the activities of the enterprise, government and industry to modern digital capabilities and processes. The desired end state is a collaborative, integrated digital environment that guides, orchestrates, and delivers the means for each individual across the enterprise to access the data, functions and elements needed to do a his or her job in a purely digital manner. This includes all functions, from acquisition to sustainment and beyond, not just engineering. </a:t>
            </a:r>
            <a:endParaRPr lang="en-US" dirty="0">
              <a:cs typeface="Calibri"/>
            </a:endParaRPr>
          </a:p>
          <a:p>
            <a:pPr marL="171450" indent="-171450">
              <a:buFont typeface="Arial,Sans-Serif"/>
              <a:buChar char="•"/>
            </a:pPr>
            <a:r>
              <a:rPr lang="en-US" b="1" dirty="0"/>
              <a:t>USN Digital Transformation. </a:t>
            </a:r>
            <a:r>
              <a:rPr lang="en-US" dirty="0"/>
              <a:t>This US Navy and Marine Corps Digital Systems Engineering Transformation Strategy is intended to transform systems engineering capabilities by using common, composable, interactive, model-based systems to store and exchange data, models, and information within and across programs. Digital Engineering uses models and authoritative data to coordinate and integrate all disciplines and phases of work for the life cycle of a platform or system. Digital Engineering allows engineers and leaders to better understand and assess complex choices, automates requirements traceability to achieve design satisfaction, and supports timely decision making through integration, automation, visualization, and high performance computing. </a:t>
            </a:r>
            <a:endParaRPr lang="en-US" dirty="0">
              <a:cs typeface="Calibri"/>
            </a:endParaRPr>
          </a:p>
          <a:p>
            <a:pPr marL="171450" indent="-171450">
              <a:buFont typeface="Arial,Sans-Serif"/>
              <a:buChar char="•"/>
            </a:pPr>
            <a:r>
              <a:rPr lang="en-US" b="1" dirty="0"/>
              <a:t>The Army Digital Transformation Strategy (ADTS) </a:t>
            </a:r>
            <a:r>
              <a:rPr lang="en-US" dirty="0"/>
              <a:t>is the Army’s strategy to achieve digital transformation across Army technologies, processes and people. The strategy provides an overarching framework to achieve a digital Army of 2028 empowered to deliver overmatch through joint multi-domain operations (MDO).  The ADTS will drive digital transformation, innovation, and reform through strategy, policy, governance, oversight and rapid capabilities to establish an operational MDO force.  Elements of the strategy include:  </a:t>
            </a:r>
            <a:r>
              <a:rPr lang="en-US" dirty="0">
                <a:hlinkClick r:id="rId3"/>
              </a:rPr>
              <a:t>Software Factory</a:t>
            </a:r>
            <a:r>
              <a:rPr lang="en-US" dirty="0"/>
              <a:t>: The Army trains the workforce to create software and prepare for highly technical battlespaces that are ambiguous, fast-paced and data/software-driven.  </a:t>
            </a:r>
            <a:r>
              <a:rPr lang="en-US" dirty="0">
                <a:hlinkClick r:id="rId4"/>
              </a:rPr>
              <a:t>Software Engineering Center</a:t>
            </a:r>
            <a:r>
              <a:rPr lang="en-US" dirty="0"/>
              <a:t>: Addresses the challenge of software assurance (SwA) by publishing a new </a:t>
            </a:r>
            <a:r>
              <a:rPr lang="en-US" dirty="0">
                <a:hlinkClick r:id="rId5"/>
              </a:rPr>
              <a:t>Department of the Army Pamphlet 25-2-5</a:t>
            </a:r>
            <a:r>
              <a:rPr lang="en-US" dirty="0"/>
              <a:t>. The pamphlet provides clear guidance for improving security for future government off-the-shelf (GOTS) and commercial off-the-shelf (COTS) software fielded within the Army.  </a:t>
            </a:r>
            <a:r>
              <a:rPr lang="en-US" dirty="0">
                <a:hlinkClick r:id="rId6"/>
              </a:rPr>
              <a:t>Army Cloud Plan</a:t>
            </a:r>
            <a:r>
              <a:rPr lang="en-US" dirty="0"/>
              <a:t>: Establishes both unclassified and classified cloud environments called </a:t>
            </a:r>
            <a:r>
              <a:rPr lang="en-US" dirty="0" err="1"/>
              <a:t>cArmy</a:t>
            </a:r>
            <a:r>
              <a:rPr lang="en-US" dirty="0"/>
              <a:t> to enhance and streamline access to data. </a:t>
            </a:r>
            <a:r>
              <a:rPr lang="en-US" dirty="0" err="1"/>
              <a:t>cArmy</a:t>
            </a:r>
            <a:r>
              <a:rPr lang="en-US" dirty="0"/>
              <a:t> enables faster data access, allowing the Army to operate in an agile landscape, monitor permissions and access, and deploy digital products quicker than ever before.</a:t>
            </a:r>
          </a:p>
          <a:p>
            <a:endParaRPr lang="en-US" b="1" dirty="0">
              <a:cs typeface="Calibri"/>
            </a:endParaRPr>
          </a:p>
          <a:p>
            <a:pPr marL="171450" indent="-171450">
              <a:buFont typeface="Arial,Sans-Serif"/>
              <a:buChar char="•"/>
            </a:pPr>
            <a:r>
              <a:rPr lang="en-US" b="1" dirty="0"/>
              <a:t>Cutting edge DE tools used by the government, contractor and academia workforce: </a:t>
            </a:r>
            <a:endParaRPr lang="en-US" b="1" dirty="0">
              <a:cs typeface="Calibri"/>
            </a:endParaRPr>
          </a:p>
          <a:p>
            <a:pPr marL="628650" lvl="2" indent="-171450">
              <a:buFont typeface="Arial,Sans-Serif"/>
              <a:buChar char="•"/>
            </a:pPr>
            <a:r>
              <a:rPr lang="en-US" b="1" dirty="0"/>
              <a:t>PLM:  </a:t>
            </a:r>
            <a:r>
              <a:rPr lang="en-US" dirty="0"/>
              <a:t>Product lifecycle management (PLM) is an information management system that integrates data, processes, business systems, and, people in an extended enterprise.  PLM software allows to manage this information throughout the entire product lifecycle efficiently and cost-effectively: from ideation, design, and manufacture to service and disposal.</a:t>
            </a:r>
          </a:p>
          <a:p>
            <a:pPr marL="628650" lvl="2" indent="-171450">
              <a:buFont typeface="Arial,Sans-Serif"/>
              <a:buChar char="•"/>
            </a:pPr>
            <a:r>
              <a:rPr lang="en-US" b="1" dirty="0"/>
              <a:t>ADVANA</a:t>
            </a:r>
            <a:r>
              <a:rPr lang="en-US" dirty="0"/>
              <a:t>: A modern data platform that pulls data from hundreds of business systems to make data discoverable, understandable, and usable for advanced analytics aligned to the National Defense Strategy. From finance and contracts to logistics and readiness, this system drives informed decision making across the organization through common data models, natural language discovery, and self-service analytics.</a:t>
            </a:r>
          </a:p>
          <a:p>
            <a:pPr marL="628650" lvl="2" indent="-171450">
              <a:buFont typeface="Arial,Sans-Serif"/>
              <a:buChar char="•"/>
            </a:pPr>
            <a:r>
              <a:rPr lang="en-US" b="1" dirty="0"/>
              <a:t>CAMEO</a:t>
            </a:r>
            <a:r>
              <a:rPr lang="en-US" dirty="0"/>
              <a:t> -  Cameo Systems Modeler ™ is an industry leading cross-platform collaborative Model-Based Systems Engineering (MBSE) environment, which provides smart, robust, and intuitive tools to define, track, and visualize all aspects of systems in the most standard-compliant </a:t>
            </a:r>
            <a:r>
              <a:rPr lang="en-US" dirty="0" err="1"/>
              <a:t>SysML</a:t>
            </a:r>
            <a:r>
              <a:rPr lang="en-US" dirty="0"/>
              <a:t> models and diagrams.</a:t>
            </a:r>
          </a:p>
          <a:p>
            <a:pPr marL="628650" lvl="2" indent="-171450">
              <a:buFont typeface="Arial,Sans-Serif"/>
              <a:buChar char="•"/>
            </a:pPr>
            <a:r>
              <a:rPr lang="en-US" b="1" dirty="0"/>
              <a:t>Satellite Tool Kit </a:t>
            </a:r>
            <a:r>
              <a:rPr lang="en-US" dirty="0"/>
              <a:t>- Systems Tool Kit (STK) is an indispensable digital mission engineering application for the aerospace, defense, telecommunications, and other industries. It features an accurate, physics-based modeling environment to analyze platforms and payloads in a realistic mission context.</a:t>
            </a:r>
          </a:p>
          <a:p>
            <a:pPr marL="628650" lvl="2" indent="-171450">
              <a:buFont typeface="Arial,Sans-Serif"/>
              <a:buChar char="•"/>
            </a:pPr>
            <a:r>
              <a:rPr lang="en-US" b="1" dirty="0"/>
              <a:t>Model Center </a:t>
            </a:r>
            <a:r>
              <a:rPr lang="en-US" dirty="0"/>
              <a:t>- Phoenix Integration’s </a:t>
            </a:r>
            <a:r>
              <a:rPr lang="en-US" dirty="0" err="1"/>
              <a:t>ModelCenter</a:t>
            </a:r>
            <a:r>
              <a:rPr lang="en-US" dirty="0"/>
              <a:t> is a vendor-neutral software platform that empowers engineers to create and automate multi-tool workflows, providing increased flexibility to solve challenging engineering problems, and ultimately delivering on the promise of MBE. </a:t>
            </a:r>
            <a:r>
              <a:rPr lang="en-US" dirty="0" err="1"/>
              <a:t>ModelCenter</a:t>
            </a:r>
            <a:r>
              <a:rPr lang="en-US" dirty="0"/>
              <a:t> MBSE bridges the gap between engineering analysis and the systems model, ensuring that the product requirement is met and in sync with the engineering analysis conducted throughout the product development process.</a:t>
            </a:r>
            <a:endParaRPr lang="en-US" dirty="0">
              <a:cs typeface="Calibri"/>
            </a:endParaRPr>
          </a:p>
        </p:txBody>
      </p:sp>
      <p:sp>
        <p:nvSpPr>
          <p:cNvPr id="4" name="Slide Number Placeholder 3"/>
          <p:cNvSpPr>
            <a:spLocks noGrp="1"/>
          </p:cNvSpPr>
          <p:nvPr>
            <p:ph type="sldNum" sz="quarter" idx="10"/>
          </p:nvPr>
        </p:nvSpPr>
        <p:spPr/>
        <p:txBody>
          <a:bodyPr/>
          <a:lstStyle/>
          <a:p>
            <a:fld id="{5A71845D-0BBA-4FDB-B5C9-5392FA405068}" type="slidenum">
              <a:rPr lang="en-US" smtClean="0"/>
              <a:t>9</a:t>
            </a:fld>
            <a:endParaRPr lang="en-US"/>
          </a:p>
        </p:txBody>
      </p:sp>
    </p:spTree>
    <p:extLst>
      <p:ext uri="{BB962C8B-B14F-4D97-AF65-F5344CB8AC3E}">
        <p14:creationId xmlns:p14="http://schemas.microsoft.com/office/powerpoint/2010/main" val="416908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services and industries have increased their enterprise infrastructure investments to include efforts around improving data protection and data access.  The infrastructure is an important part of this.  Also all the services are driving towards a cloud based network architecture approach.  </a:t>
            </a:r>
          </a:p>
          <a:p>
            <a:endParaRPr lang="en-US" dirty="0"/>
          </a:p>
          <a:p>
            <a:r>
              <a:rPr lang="en-US" b="1" dirty="0"/>
              <a:t>Key Implementation Updates on Establishing a Supporting Infrastructure: </a:t>
            </a:r>
            <a:endParaRPr lang="en-US" dirty="0"/>
          </a:p>
          <a:p>
            <a:pPr marL="171450" indent="-171450">
              <a:buFont typeface="Arial,Sans-Serif"/>
              <a:buChar char="•"/>
            </a:pPr>
            <a:r>
              <a:rPr lang="en-US" b="1" dirty="0"/>
              <a:t>USAF Digital Campaign.</a:t>
            </a:r>
            <a:r>
              <a:rPr lang="en-US" dirty="0"/>
              <a:t> USAF is working towards developing an Integrated Environment.  They are providing overarching guidance to influence corporate IT improvement investments to enable a robust, secure infrastructure for the enterprise-wide Digital Campaign.  Efforts include providing an Integrated Digital Environment (IDE) of models and tools for collaboration, analysis, and visualization across the functional domains of Air Force users</a:t>
            </a:r>
            <a:endParaRPr lang="en-US" dirty="0">
              <a:cs typeface="Calibri" panose="020F0502020204030204"/>
            </a:endParaRPr>
          </a:p>
          <a:p>
            <a:pPr marL="171450" indent="-171450">
              <a:buFont typeface="Arial,Sans-Serif"/>
              <a:buChar char="•"/>
            </a:pPr>
            <a:r>
              <a:rPr lang="en-US" b="1" dirty="0"/>
              <a:t>USN Digital Transformation.</a:t>
            </a:r>
            <a:r>
              <a:rPr lang="en-US" dirty="0"/>
              <a:t>  The Navy is developing a comprehensive, enterprise-wide capability that provides tools, infrastructure, and support for Naval Model-Based Systems Engineering (MBSE) efforts.  Covers a wide range of areas from shared licenses and server-based repositories to knowledge and data management.</a:t>
            </a:r>
            <a:endParaRPr lang="en-US" dirty="0">
              <a:cs typeface="Calibri" panose="020F0502020204030204"/>
            </a:endParaRPr>
          </a:p>
          <a:p>
            <a:pPr marL="171450" indent="-171450">
              <a:buFont typeface="Arial,Sans-Serif"/>
              <a:buChar char="•"/>
            </a:pPr>
            <a:r>
              <a:rPr lang="en-US" b="1" dirty="0"/>
              <a:t>Army Digital Transformation and “Cloud Smart” approach: </a:t>
            </a:r>
            <a:r>
              <a:rPr lang="en-US" dirty="0"/>
              <a:t> The Army will adopt a “cloud smart” approach that supports the migration of enduring applications in existing Army Enterprise Data Centers (AEDC) and Installation Processing Nodes (IPN) to Army’s cloud to achieve cost savings, interoperability, and information sharing across applications. </a:t>
            </a:r>
            <a:endParaRPr lang="en-US" dirty="0">
              <a:cs typeface="Calibri" panose="020F0502020204030204"/>
            </a:endParaRPr>
          </a:p>
          <a:p>
            <a:pPr marL="171450" indent="-171450">
              <a:buFont typeface="Arial,Sans-Serif"/>
              <a:buChar char="•"/>
            </a:pPr>
            <a:r>
              <a:rPr lang="en-US" b="1" dirty="0"/>
              <a:t>Cloud Hosting Services and platforms</a:t>
            </a:r>
            <a:r>
              <a:rPr lang="en-US" dirty="0"/>
              <a:t>.  Examples - Cloud One, High Performance Computing Modernization Program (HPCMP), AF Digital Engineering Environment Sandbox, Navy Integrated Modeling Environment)</a:t>
            </a:r>
          </a:p>
          <a:p>
            <a:endParaRPr lang="en-US" dirty="0"/>
          </a:p>
          <a:p>
            <a:r>
              <a:rPr lang="en-US" b="1" dirty="0"/>
              <a:t>Other Efforts Supporting Infrastructure Development:</a:t>
            </a:r>
            <a:endParaRPr lang="en-US" dirty="0"/>
          </a:p>
          <a:p>
            <a:pPr marL="171450" indent="-171450">
              <a:buFont typeface="Arial,Sans-Serif"/>
              <a:buChar char="•"/>
            </a:pPr>
            <a:r>
              <a:rPr lang="en-US" dirty="0"/>
              <a:t>Congress is now onboard with new laws being put in place, i.e. section 231 that makes it law to have an infrastructure and environment for SW development efforts that supports automated test and evaluation of SW solutions.  The department has responded with a number of recommendations along with changes that are being incorporated across many policies and guidance that are being updated.  As an example DOD 5000.DE is including such language.  In addition the SEP template was recently updated and it has been heavily modified to consider planning for Digital Engineering activities to include the Development, Operation, and training needed for realizing a Digital Engineering Ecosystem.  In fact, there are other efforts such as TRMC which provides for a modern day test support environment that can be used for joint test and evaluation efforts along with MEDE that was stood up to support Mission Engineering join mission analyses efforts.  In fact, the global pandemic stressed the Infrastructure and Environment and forced many changes to accommodate a 100% remote workforce.   Essential to achieving Digital Engineering is the establishment of and change to this part of our government enterprises.</a:t>
            </a:r>
          </a:p>
          <a:p>
            <a:endParaRPr lang="en-US" dirty="0"/>
          </a:p>
          <a:p>
            <a:r>
              <a:rPr lang="en-US" dirty="0"/>
              <a:t>In addition there are enterprise efforts to drive towards bodies of knowledge and to improve on how information is collected and shared across organizational boundaries.</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5A71845D-0BBA-4FDB-B5C9-5392FA405068}" type="slidenum">
              <a:rPr lang="en-US" smtClean="0"/>
              <a:t>10</a:t>
            </a:fld>
            <a:endParaRPr lang="en-US"/>
          </a:p>
        </p:txBody>
      </p:sp>
    </p:spTree>
    <p:extLst>
      <p:ext uri="{BB962C8B-B14F-4D97-AF65-F5344CB8AC3E}">
        <p14:creationId xmlns:p14="http://schemas.microsoft.com/office/powerpoint/2010/main" val="3989468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pc="-5" dirty="0"/>
              <a:t>Leadership is stepping up, setting goals and advocating for change.  They are working to change the culture, encourage sharing and are marketing and advertising new capabilities.  It is in requests for proposals, as well as in the responses.   </a:t>
            </a:r>
            <a:endParaRPr lang="en-US"/>
          </a:p>
          <a:p>
            <a:endParaRPr lang="en-US" spc="-5" dirty="0">
              <a:cs typeface="Calibri" panose="020F0502020204030204"/>
            </a:endParaRPr>
          </a:p>
          <a:p>
            <a:r>
              <a:rPr lang="en-US" spc="-5" dirty="0"/>
              <a:t>Training curriculum is changing due to demand and difficulty in finding the workforce talent needed to work efficiently and comfortably in a digitalized world.</a:t>
            </a:r>
            <a:endParaRPr lang="en-US" spc="-5" dirty="0">
              <a:cs typeface="Calibri" panose="020F0502020204030204"/>
            </a:endParaRPr>
          </a:p>
          <a:p>
            <a:endParaRPr lang="en-US" spc="-5" dirty="0">
              <a:cs typeface="Calibri" panose="020F0502020204030204"/>
            </a:endParaRPr>
          </a:p>
          <a:p>
            <a:r>
              <a:rPr lang="en-US" b="1" spc="-5" dirty="0"/>
              <a:t>Key Implementation Updates on Transforming the Culture and Workforce: </a:t>
            </a:r>
            <a:endParaRPr lang="en-US" spc="-5" dirty="0">
              <a:cs typeface="Calibri" panose="020F0502020204030204"/>
            </a:endParaRPr>
          </a:p>
          <a:p>
            <a:pPr marL="171450" indent="-171450">
              <a:buFont typeface="Arial,Sans-Serif" panose="020B0604020202020204" pitchFamily="34" charset="0"/>
              <a:buChar char="•"/>
            </a:pPr>
            <a:r>
              <a:rPr lang="en-US" b="1" spc="-5" dirty="0"/>
              <a:t>DEBOK - The Digital Engineering Body of Knowledge (</a:t>
            </a:r>
            <a:r>
              <a:rPr lang="en-US" b="1" spc="-5" dirty="0" err="1"/>
              <a:t>DEBoK</a:t>
            </a:r>
            <a:r>
              <a:rPr lang="en-US" b="1" spc="-5" dirty="0"/>
              <a:t>)</a:t>
            </a:r>
            <a:r>
              <a:rPr lang="en-US" spc="-5" dirty="0"/>
              <a:t> serves as a reference for the DoD engineering community to use in implementing digital engineering practices; starting with systems engineering and expanding to specific disciplines, engineering domains and specialty areas. The </a:t>
            </a:r>
            <a:r>
              <a:rPr lang="en-US" spc="-5" dirty="0" err="1"/>
              <a:t>BoK</a:t>
            </a:r>
            <a:r>
              <a:rPr lang="en-US" spc="-5" dirty="0"/>
              <a:t> stores collective data, information and knowledge on digital engineering. Members of the government, industry and academia working within this space will be able to contribute to the </a:t>
            </a:r>
            <a:r>
              <a:rPr lang="en-US" spc="-5" dirty="0" err="1"/>
              <a:t>DEBoK</a:t>
            </a:r>
            <a:r>
              <a:rPr lang="en-US" spc="-5" dirty="0"/>
              <a:t> and build their digital engineering solutions based on collective knowledge.</a:t>
            </a:r>
            <a:endParaRPr lang="en-US" spc="-5" dirty="0">
              <a:cs typeface="Calibri"/>
            </a:endParaRPr>
          </a:p>
          <a:p>
            <a:pPr marL="171450" indent="-171450">
              <a:buFont typeface="Arial,Sans-Serif" panose="020B0604020202020204" pitchFamily="34" charset="0"/>
              <a:buChar char="•"/>
            </a:pPr>
            <a:r>
              <a:rPr lang="en-US" b="1" spc="-5" dirty="0"/>
              <a:t>USAF Digital Campaign Guide.</a:t>
            </a:r>
            <a:r>
              <a:rPr lang="en-US" spc="-5" dirty="0"/>
              <a:t>  An information strongbox for transformation efforts. The repository is a focal point for policy, training information, best practices, new, and resources relating to the digital transformation.  “The Air Force Digital Guide is the authoritative source of information about products being worked for the Department of the Air Force Digital Campaign. </a:t>
            </a:r>
            <a:endParaRPr lang="en-US" spc="-5" dirty="0">
              <a:cs typeface="Calibri" panose="020F0502020204030204"/>
            </a:endParaRPr>
          </a:p>
          <a:p>
            <a:pPr marL="171450" indent="-171450">
              <a:buFont typeface="Arial,Sans-Serif" panose="020B0604020202020204" pitchFamily="34" charset="0"/>
              <a:buChar char="•"/>
            </a:pPr>
            <a:r>
              <a:rPr lang="en-US" b="1" spc="-5" dirty="0"/>
              <a:t>USN MBSE Guidebook. </a:t>
            </a:r>
            <a:r>
              <a:rPr lang="en-US" spc="-5" dirty="0"/>
              <a:t>Similar to USAF Digital Guide.  Provides guidance to USN on MBSE best practices</a:t>
            </a:r>
          </a:p>
          <a:p>
            <a:pPr marL="171450" indent="-171450">
              <a:buFont typeface="Arial,Sans-Serif" panose="020B0604020202020204" pitchFamily="34" charset="0"/>
              <a:buChar char="-"/>
            </a:pPr>
            <a:endParaRPr lang="en-US" spc="-5" dirty="0"/>
          </a:p>
          <a:p>
            <a:r>
              <a:rPr lang="en-US" b="1" spc="-5" dirty="0"/>
              <a:t>Other: </a:t>
            </a:r>
            <a:endParaRPr lang="en-US" spc="-5" dirty="0">
              <a:cs typeface="Calibri" panose="020F0502020204030204"/>
            </a:endParaRPr>
          </a:p>
          <a:p>
            <a:pPr marL="171450" indent="-171450">
              <a:buFont typeface="Arial,Sans-Serif" panose="020B0604020202020204" pitchFamily="34" charset="0"/>
              <a:buChar char="•"/>
            </a:pPr>
            <a:r>
              <a:rPr lang="en-US" spc="-5" dirty="0"/>
              <a:t>SERC research DE competency framework is influencing changes into DAU training to include greater emphasis on Digital Literacy.  </a:t>
            </a:r>
          </a:p>
          <a:p>
            <a:pPr marL="171450" indent="-171450">
              <a:buFont typeface="Arial,Sans-Serif" panose="020B0604020202020204" pitchFamily="34" charset="0"/>
              <a:buChar char="•"/>
            </a:pPr>
            <a:r>
              <a:rPr lang="en-US" spc="-5" dirty="0"/>
              <a:t>DAU has a DE Credential which they will continuously improve.</a:t>
            </a:r>
          </a:p>
          <a:p>
            <a:pPr marL="171450" indent="-171450">
              <a:buFont typeface="Arial,Sans-Serif" panose="020B0604020202020204" pitchFamily="34" charset="0"/>
              <a:buChar char="•"/>
            </a:pPr>
            <a:r>
              <a:rPr lang="en-US" spc="-5" dirty="0"/>
              <a:t>Universities are offering Digital Engineering programs and are changing their curriculums to assure students work in a digitalized engineering environment.</a:t>
            </a:r>
            <a:endParaRPr lang="en-US" spc="-5" dirty="0">
              <a:cs typeface="Calibri"/>
            </a:endParaRPr>
          </a:p>
        </p:txBody>
      </p:sp>
      <p:sp>
        <p:nvSpPr>
          <p:cNvPr id="4" name="Slide Number Placeholder 3"/>
          <p:cNvSpPr>
            <a:spLocks noGrp="1"/>
          </p:cNvSpPr>
          <p:nvPr>
            <p:ph type="sldNum" sz="quarter" idx="10"/>
          </p:nvPr>
        </p:nvSpPr>
        <p:spPr/>
        <p:txBody>
          <a:bodyPr/>
          <a:lstStyle/>
          <a:p>
            <a:fld id="{5A71845D-0BBA-4FDB-B5C9-5392FA405068}" type="slidenum">
              <a:rPr lang="en-US" smtClean="0"/>
              <a:t>11</a:t>
            </a:fld>
            <a:endParaRPr lang="en-US"/>
          </a:p>
        </p:txBody>
      </p:sp>
    </p:spTree>
    <p:extLst>
      <p:ext uri="{BB962C8B-B14F-4D97-AF65-F5344CB8AC3E}">
        <p14:creationId xmlns:p14="http://schemas.microsoft.com/office/powerpoint/2010/main" val="3222929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Blue">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hasCustomPrompt="1"/>
          </p:nvPr>
        </p:nvSpPr>
        <p:spPr>
          <a:xfrm>
            <a:off x="232519" y="1469108"/>
            <a:ext cx="8682878" cy="1132592"/>
          </a:xfr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hasCustomPrompt="1"/>
          </p:nvPr>
        </p:nvSpPr>
        <p:spPr>
          <a:xfrm>
            <a:off x="232520" y="2602717"/>
            <a:ext cx="8682878"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pic>
        <p:nvPicPr>
          <p:cNvPr id="14" name="Picture 13" descr="Logo&#10;&#10;Description automatically generated">
            <a:extLst>
              <a:ext uri="{FF2B5EF4-FFF2-40B4-BE49-F238E27FC236}">
                <a16:creationId xmlns:a16="http://schemas.microsoft.com/office/drawing/2014/main" id="{81C20903-627C-4714-930F-1445607D43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8026" y="4340901"/>
            <a:ext cx="2292295" cy="2292295"/>
          </a:xfrm>
          <a:prstGeom prst="rect">
            <a:avLst/>
          </a:prstGeom>
        </p:spPr>
      </p:pic>
      <p:sp>
        <p:nvSpPr>
          <p:cNvPr id="22" name="Text Placeholder 25">
            <a:extLst>
              <a:ext uri="{FF2B5EF4-FFF2-40B4-BE49-F238E27FC236}">
                <a16:creationId xmlns:a16="http://schemas.microsoft.com/office/drawing/2014/main" id="{4F0A534F-8127-40AC-A40B-8EA86A912D0F}"/>
              </a:ext>
            </a:extLst>
          </p:cNvPr>
          <p:cNvSpPr>
            <a:spLocks noGrp="1"/>
          </p:cNvSpPr>
          <p:nvPr>
            <p:ph type="body" sz="quarter" idx="12" hasCustomPrompt="1"/>
          </p:nvPr>
        </p:nvSpPr>
        <p:spPr>
          <a:xfrm>
            <a:off x="228295" y="3681215"/>
            <a:ext cx="3158753" cy="1352278"/>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add Name, Title, Organization, Event Name</a:t>
            </a:r>
          </a:p>
        </p:txBody>
      </p:sp>
      <p:cxnSp>
        <p:nvCxnSpPr>
          <p:cNvPr id="26" name="Straight Connector 25">
            <a:extLst>
              <a:ext uri="{FF2B5EF4-FFF2-40B4-BE49-F238E27FC236}">
                <a16:creationId xmlns:a16="http://schemas.microsoft.com/office/drawing/2014/main" id="{0A08FEC3-F2AB-44FB-8ED3-D2730D489C87}"/>
              </a:ext>
            </a:extLst>
          </p:cNvPr>
          <p:cNvCxnSpPr>
            <a:cxnSpLocks/>
          </p:cNvCxnSpPr>
          <p:nvPr userDrawn="1"/>
        </p:nvCxnSpPr>
        <p:spPr>
          <a:xfrm>
            <a:off x="304800" y="5047086"/>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0AF11-16F7-4948-8438-01A1EDA4B912}"/>
              </a:ext>
            </a:extLst>
          </p:cNvPr>
          <p:cNvCxnSpPr>
            <a:cxnSpLocks/>
          </p:cNvCxnSpPr>
          <p:nvPr userDrawn="1"/>
        </p:nvCxnSpPr>
        <p:spPr>
          <a:xfrm>
            <a:off x="5552574" y="5047086"/>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E6DBA98-3ACC-4E40-B14F-91D59366B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16" name="Text Placeholder 25">
            <a:extLst>
              <a:ext uri="{FF2B5EF4-FFF2-40B4-BE49-F238E27FC236}">
                <a16:creationId xmlns:a16="http://schemas.microsoft.com/office/drawing/2014/main" id="{04F0AEED-8082-4397-85CF-8E91DC5E6A4C}"/>
              </a:ext>
            </a:extLst>
          </p:cNvPr>
          <p:cNvSpPr>
            <a:spLocks noGrp="1"/>
          </p:cNvSpPr>
          <p:nvPr>
            <p:ph type="body" sz="quarter" idx="17" hasCustomPrompt="1"/>
          </p:nvPr>
        </p:nvSpPr>
        <p:spPr>
          <a:xfrm>
            <a:off x="5486400" y="3681215"/>
            <a:ext cx="3428997" cy="1352278"/>
          </a:xfrm>
        </p:spPr>
        <p:txBody>
          <a:bodyPr anchor="b">
            <a:norm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add Date</a:t>
            </a:r>
          </a:p>
        </p:txBody>
      </p:sp>
      <p:sp>
        <p:nvSpPr>
          <p:cNvPr id="20" name="TextBox 19">
            <a:extLst>
              <a:ext uri="{FF2B5EF4-FFF2-40B4-BE49-F238E27FC236}">
                <a16:creationId xmlns:a16="http://schemas.microsoft.com/office/drawing/2014/main" id="{D94293B4-4087-4E6A-9FF2-17C1D9FF0DBC}"/>
              </a:ext>
            </a:extLst>
          </p:cNvPr>
          <p:cNvSpPr txBox="1"/>
          <p:nvPr userDrawn="1"/>
        </p:nvSpPr>
        <p:spPr>
          <a:xfrm>
            <a:off x="2055681" y="6552327"/>
            <a:ext cx="8078347" cy="246221"/>
          </a:xfrm>
          <a:prstGeom prst="rect">
            <a:avLst/>
          </a:prstGeom>
          <a:noFill/>
        </p:spPr>
        <p:txBody>
          <a:bodyPr wrap="square" rtlCol="0">
            <a:spAutoFit/>
          </a:bodyPr>
          <a:lstStyle/>
          <a:p>
            <a:pPr algn="ctr">
              <a:defRPr/>
            </a:pPr>
            <a:r>
              <a:rPr lang="en-US" sz="1000" dirty="0" smtClean="0">
                <a:solidFill>
                  <a:srgbClr val="FF0000"/>
                </a:solidFill>
                <a:latin typeface="+mn-lt"/>
              </a:rPr>
              <a:t>Distribution Statement A:  Approved for public release.  Distribution is unlimited.</a:t>
            </a:r>
            <a:endParaRPr lang="en-US" sz="1000" dirty="0">
              <a:solidFill>
                <a:srgbClr val="FF0000"/>
              </a:solidFill>
              <a:latin typeface="+mn-lt"/>
            </a:endParaRPr>
          </a:p>
        </p:txBody>
      </p:sp>
    </p:spTree>
    <p:extLst>
      <p:ext uri="{BB962C8B-B14F-4D97-AF65-F5344CB8AC3E}">
        <p14:creationId xmlns:p14="http://schemas.microsoft.com/office/powerpoint/2010/main" val="3135370765"/>
      </p:ext>
    </p:extLst>
  </p:cSld>
  <p:clrMapOvr>
    <a:masterClrMapping/>
  </p:clrMapOvr>
  <p:extLst mod="1">
    <p:ext uri="{DCECCB84-F9BA-43D5-87BE-67443E8EF086}">
      <p15:sldGuideLst xmlns:p15="http://schemas.microsoft.com/office/powerpoint/2012/main">
        <p15:guide id="1" orient="horz" pos="4032"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hasCustomPrompt="1"/>
          </p:nvPr>
        </p:nvSpPr>
        <p:spPr>
          <a:xfrm>
            <a:off x="232519" y="1469108"/>
            <a:ext cx="8682878" cy="1132592"/>
          </a:xfrm>
        </p:spPr>
        <p:txBody>
          <a:bodyPr anchor="b">
            <a:noAutofit/>
          </a:bodyPr>
          <a:lstStyle>
            <a:lvl1pPr marL="0" indent="0">
              <a:lnSpc>
                <a:spcPct val="100000"/>
              </a:lnSpc>
              <a:spcBef>
                <a:spcPts val="0"/>
              </a:spcBef>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Title</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hasCustomPrompt="1"/>
          </p:nvPr>
        </p:nvSpPr>
        <p:spPr>
          <a:xfrm>
            <a:off x="232520" y="2602717"/>
            <a:ext cx="8682878"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Subtitle</a:t>
            </a:r>
          </a:p>
        </p:txBody>
      </p:sp>
      <p:sp>
        <p:nvSpPr>
          <p:cNvPr id="22" name="Text Placeholder 25">
            <a:extLst>
              <a:ext uri="{FF2B5EF4-FFF2-40B4-BE49-F238E27FC236}">
                <a16:creationId xmlns:a16="http://schemas.microsoft.com/office/drawing/2014/main" id="{4F0A534F-8127-40AC-A40B-8EA86A912D0F}"/>
              </a:ext>
            </a:extLst>
          </p:cNvPr>
          <p:cNvSpPr>
            <a:spLocks noGrp="1"/>
          </p:cNvSpPr>
          <p:nvPr>
            <p:ph type="body" sz="quarter" idx="12" hasCustomPrompt="1"/>
          </p:nvPr>
        </p:nvSpPr>
        <p:spPr>
          <a:xfrm>
            <a:off x="228295" y="3681215"/>
            <a:ext cx="3158753" cy="1352278"/>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add Name, Title, Organization, Event Name</a:t>
            </a:r>
          </a:p>
        </p:txBody>
      </p:sp>
      <p:cxnSp>
        <p:nvCxnSpPr>
          <p:cNvPr id="26" name="Straight Connector 25">
            <a:extLst>
              <a:ext uri="{FF2B5EF4-FFF2-40B4-BE49-F238E27FC236}">
                <a16:creationId xmlns:a16="http://schemas.microsoft.com/office/drawing/2014/main" id="{0A08FEC3-F2AB-44FB-8ED3-D2730D489C87}"/>
              </a:ext>
            </a:extLst>
          </p:cNvPr>
          <p:cNvCxnSpPr>
            <a:cxnSpLocks/>
          </p:cNvCxnSpPr>
          <p:nvPr userDrawn="1"/>
        </p:nvCxnSpPr>
        <p:spPr>
          <a:xfrm>
            <a:off x="304800" y="5047086"/>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0AF11-16F7-4948-8438-01A1EDA4B912}"/>
              </a:ext>
            </a:extLst>
          </p:cNvPr>
          <p:cNvCxnSpPr>
            <a:cxnSpLocks/>
          </p:cNvCxnSpPr>
          <p:nvPr userDrawn="1"/>
        </p:nvCxnSpPr>
        <p:spPr>
          <a:xfrm>
            <a:off x="5552574" y="5047086"/>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F5AFFFF-4484-46CD-BBD4-5EB6DBBF30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pic>
        <p:nvPicPr>
          <p:cNvPr id="15" name="Picture 14" descr="Logo&#10;&#10;Description automatically generated">
            <a:extLst>
              <a:ext uri="{FF2B5EF4-FFF2-40B4-BE49-F238E27FC236}">
                <a16:creationId xmlns:a16="http://schemas.microsoft.com/office/drawing/2014/main" id="{23A5093C-2F17-49FC-A390-E06C239B77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8026" y="4340901"/>
            <a:ext cx="2292295" cy="2292295"/>
          </a:xfrm>
          <a:prstGeom prst="rect">
            <a:avLst/>
          </a:prstGeom>
        </p:spPr>
      </p:pic>
      <p:sp>
        <p:nvSpPr>
          <p:cNvPr id="16" name="Text Placeholder 25">
            <a:extLst>
              <a:ext uri="{FF2B5EF4-FFF2-40B4-BE49-F238E27FC236}">
                <a16:creationId xmlns:a16="http://schemas.microsoft.com/office/drawing/2014/main" id="{24FBD113-D92A-41F5-98F6-432C582FD227}"/>
              </a:ext>
            </a:extLst>
          </p:cNvPr>
          <p:cNvSpPr>
            <a:spLocks noGrp="1"/>
          </p:cNvSpPr>
          <p:nvPr>
            <p:ph type="body" sz="quarter" idx="17" hasCustomPrompt="1"/>
          </p:nvPr>
        </p:nvSpPr>
        <p:spPr>
          <a:xfrm>
            <a:off x="5486400" y="3688012"/>
            <a:ext cx="3428997" cy="1352278"/>
          </a:xfrm>
        </p:spPr>
        <p:txBody>
          <a:bodyPr anchor="b">
            <a:normAutofit/>
          </a:bodyPr>
          <a:lstStyle>
            <a:lvl1pPr marL="0" indent="0">
              <a:lnSpc>
                <a:spcPct val="100000"/>
              </a:lnSpc>
              <a:spcBef>
                <a:spcPts val="0"/>
              </a:spcBef>
              <a:buNone/>
              <a:defRPr sz="12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add Date</a:t>
            </a:r>
          </a:p>
        </p:txBody>
      </p:sp>
      <p:sp>
        <p:nvSpPr>
          <p:cNvPr id="28" name="TextBox 27">
            <a:extLst>
              <a:ext uri="{FF2B5EF4-FFF2-40B4-BE49-F238E27FC236}">
                <a16:creationId xmlns:a16="http://schemas.microsoft.com/office/drawing/2014/main" id="{F4C072E4-596F-4B60-8280-3870CE24409F}"/>
              </a:ext>
            </a:extLst>
          </p:cNvPr>
          <p:cNvSpPr txBox="1"/>
          <p:nvPr userDrawn="1"/>
        </p:nvSpPr>
        <p:spPr>
          <a:xfrm>
            <a:off x="2055681" y="6552327"/>
            <a:ext cx="8078347" cy="246221"/>
          </a:xfrm>
          <a:prstGeom prst="rect">
            <a:avLst/>
          </a:prstGeom>
          <a:noFill/>
        </p:spPr>
        <p:txBody>
          <a:bodyPr wrap="square" rtlCol="0">
            <a:spAutoFit/>
          </a:bodyPr>
          <a:lstStyle/>
          <a:p>
            <a:pPr algn="ctr">
              <a:defRPr/>
            </a:pPr>
            <a:r>
              <a:rPr lang="en-US" sz="1000" dirty="0" smtClean="0">
                <a:solidFill>
                  <a:srgbClr val="FF0000"/>
                </a:solidFill>
                <a:latin typeface="+mn-lt"/>
              </a:rPr>
              <a:t>Distribution Statement A:  Approved for public release.  Distribution is unlimited.</a:t>
            </a:r>
            <a:endParaRPr lang="en-US" sz="1000" dirty="0">
              <a:solidFill>
                <a:srgbClr val="FF0000"/>
              </a:solidFill>
              <a:latin typeface="+mn-lt"/>
            </a:endParaRPr>
          </a:p>
        </p:txBody>
      </p:sp>
    </p:spTree>
    <p:extLst>
      <p:ext uri="{BB962C8B-B14F-4D97-AF65-F5344CB8AC3E}">
        <p14:creationId xmlns:p14="http://schemas.microsoft.com/office/powerpoint/2010/main" val="895690386"/>
      </p:ext>
    </p:extLst>
  </p:cSld>
  <p:clrMapOvr>
    <a:masterClrMapping/>
  </p:clrMapOvr>
  <p:extLst mod="1">
    <p:ext uri="{DCECCB84-F9BA-43D5-87BE-67443E8EF086}">
      <p15:sldGuideLst xmlns:p15="http://schemas.microsoft.com/office/powerpoint/2012/main">
        <p15:guide id="1" orient="horz" pos="4032"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a:xfrm>
            <a:off x="589005" y="6492875"/>
            <a:ext cx="1345608" cy="365125"/>
          </a:xfrm>
        </p:spPr>
        <p:txBody>
          <a:bodyPr/>
          <a:lstStyle/>
          <a:p>
            <a:r>
              <a:rPr lang="en-US"/>
              <a:t>3/10/2022</a:t>
            </a:r>
          </a:p>
        </p:txBody>
      </p:sp>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a:p>
        </p:txBody>
      </p:sp>
      <p:sp>
        <p:nvSpPr>
          <p:cNvPr id="11" name="Text Placeholder 2">
            <a:extLst>
              <a:ext uri="{FF2B5EF4-FFF2-40B4-BE49-F238E27FC236}">
                <a16:creationId xmlns:a16="http://schemas.microsoft.com/office/drawing/2014/main" id="{5D03CB37-68F4-474D-A14D-7BF6754CFFB1}"/>
              </a:ext>
            </a:extLst>
          </p:cNvPr>
          <p:cNvSpPr>
            <a:spLocks noGrp="1"/>
          </p:cNvSpPr>
          <p:nvPr>
            <p:ph idx="1"/>
          </p:nvPr>
        </p:nvSpPr>
        <p:spPr>
          <a:xfrm>
            <a:off x="589006" y="1577787"/>
            <a:ext cx="11013990" cy="47034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662ACA27-ADC8-4D6B-B92D-4C8203D8965A}"/>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276092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3/10/2022</a:t>
            </a:r>
          </a:p>
        </p:txBody>
      </p:sp>
      <p:sp>
        <p:nvSpPr>
          <p:cNvPr id="7" name="Slide Number Placeholder 6"/>
          <p:cNvSpPr>
            <a:spLocks noGrp="1"/>
          </p:cNvSpPr>
          <p:nvPr>
            <p:ph type="sldNum" sz="quarter" idx="12"/>
          </p:nvPr>
        </p:nvSpPr>
        <p:spPr/>
        <p:txBody>
          <a:bodyPr/>
          <a:lstStyle/>
          <a:p>
            <a:fld id="{A95DF160-2252-4507-9087-606C83CDB7D9}" type="slidenum">
              <a:rPr lang="en-US" smtClean="0"/>
              <a:t>‹#›</a:t>
            </a:fld>
            <a:endParaRPr lang="en-US"/>
          </a:p>
        </p:txBody>
      </p:sp>
      <p:sp>
        <p:nvSpPr>
          <p:cNvPr id="8" name="Content Placeholder 2">
            <a:extLst>
              <a:ext uri="{FF2B5EF4-FFF2-40B4-BE49-F238E27FC236}">
                <a16:creationId xmlns:a16="http://schemas.microsoft.com/office/drawing/2014/main" id="{8E79B043-C0A7-4183-B8D2-5272E2A78FA1}"/>
              </a:ext>
            </a:extLst>
          </p:cNvPr>
          <p:cNvSpPr>
            <a:spLocks noGrp="1"/>
          </p:cNvSpPr>
          <p:nvPr>
            <p:ph sz="half" idx="1"/>
          </p:nvPr>
        </p:nvSpPr>
        <p:spPr>
          <a:xfrm>
            <a:off x="589005" y="1586603"/>
            <a:ext cx="5381490" cy="4706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63483C11-CE42-4C67-A1FA-C298FF262869}"/>
              </a:ext>
            </a:extLst>
          </p:cNvPr>
          <p:cNvSpPr>
            <a:spLocks noGrp="1"/>
          </p:cNvSpPr>
          <p:nvPr>
            <p:ph sz="half" idx="2"/>
          </p:nvPr>
        </p:nvSpPr>
        <p:spPr>
          <a:xfrm>
            <a:off x="6221506" y="1589111"/>
            <a:ext cx="5381490" cy="4706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3DC8C1B2-AF21-4DC1-87DA-2B3D9B777B3F}"/>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246922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34AE39E-795B-4C54-9E6B-C2A9373A203D}"/>
              </a:ext>
            </a:extLst>
          </p:cNvPr>
          <p:cNvSpPr>
            <a:spLocks noGrp="1"/>
          </p:cNvSpPr>
          <p:nvPr>
            <p:ph type="body" idx="1"/>
          </p:nvPr>
        </p:nvSpPr>
        <p:spPr>
          <a:xfrm>
            <a:off x="589004" y="1572625"/>
            <a:ext cx="538746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A7F1FCBE-CC4B-4EA5-BA68-AEC6F6335A60}"/>
              </a:ext>
            </a:extLst>
          </p:cNvPr>
          <p:cNvSpPr>
            <a:spLocks noGrp="1"/>
          </p:cNvSpPr>
          <p:nvPr>
            <p:ph sz="half" idx="2"/>
          </p:nvPr>
        </p:nvSpPr>
        <p:spPr>
          <a:xfrm>
            <a:off x="589005" y="2314381"/>
            <a:ext cx="5387466" cy="3972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62134E0B-607F-4762-B2F5-9B61C30BB63D}"/>
              </a:ext>
            </a:extLst>
          </p:cNvPr>
          <p:cNvSpPr>
            <a:spLocks noGrp="1"/>
          </p:cNvSpPr>
          <p:nvPr>
            <p:ph type="body" sz="quarter" idx="3"/>
          </p:nvPr>
        </p:nvSpPr>
        <p:spPr>
          <a:xfrm>
            <a:off x="6215529" y="1585409"/>
            <a:ext cx="538746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5">
            <a:extLst>
              <a:ext uri="{FF2B5EF4-FFF2-40B4-BE49-F238E27FC236}">
                <a16:creationId xmlns:a16="http://schemas.microsoft.com/office/drawing/2014/main" id="{572878B0-6B65-4F88-927C-48B14A89BBB8}"/>
              </a:ext>
            </a:extLst>
          </p:cNvPr>
          <p:cNvSpPr>
            <a:spLocks noGrp="1"/>
          </p:cNvSpPr>
          <p:nvPr>
            <p:ph sz="quarter" idx="4"/>
          </p:nvPr>
        </p:nvSpPr>
        <p:spPr>
          <a:xfrm>
            <a:off x="6215529" y="2314381"/>
            <a:ext cx="5387467" cy="3972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4">
            <a:extLst>
              <a:ext uri="{FF2B5EF4-FFF2-40B4-BE49-F238E27FC236}">
                <a16:creationId xmlns:a16="http://schemas.microsoft.com/office/drawing/2014/main" id="{370C12A0-D759-4C34-BE47-A7D1E4CFC7BF}"/>
              </a:ext>
            </a:extLst>
          </p:cNvPr>
          <p:cNvSpPr>
            <a:spLocks noGrp="1"/>
          </p:cNvSpPr>
          <p:nvPr>
            <p:ph type="dt" sz="half" idx="10"/>
          </p:nvPr>
        </p:nvSpPr>
        <p:spPr>
          <a:xfrm>
            <a:off x="589005" y="6492875"/>
            <a:ext cx="1345608" cy="365125"/>
          </a:xfrm>
        </p:spPr>
        <p:txBody>
          <a:bodyPr/>
          <a:lstStyle/>
          <a:p>
            <a:r>
              <a:rPr lang="en-US"/>
              <a:t>3/10/2022</a:t>
            </a:r>
          </a:p>
        </p:txBody>
      </p:sp>
      <p:sp>
        <p:nvSpPr>
          <p:cNvPr id="20" name="Slide Number Placeholder 6">
            <a:extLst>
              <a:ext uri="{FF2B5EF4-FFF2-40B4-BE49-F238E27FC236}">
                <a16:creationId xmlns:a16="http://schemas.microsoft.com/office/drawing/2014/main" id="{900E05FB-392D-41E4-A5B8-1EBD0BDA0CC3}"/>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t>‹#›</a:t>
            </a:fld>
            <a:endParaRPr lang="en-US"/>
          </a:p>
        </p:txBody>
      </p:sp>
      <p:sp>
        <p:nvSpPr>
          <p:cNvPr id="15" name="Title Placeholder 1">
            <a:extLst>
              <a:ext uri="{FF2B5EF4-FFF2-40B4-BE49-F238E27FC236}">
                <a16:creationId xmlns:a16="http://schemas.microsoft.com/office/drawing/2014/main" id="{BA6E916A-95F8-407B-A3B6-8D388814225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176723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CFDDC337-4D8C-42E7-95A5-C0ABB51C5241}"/>
              </a:ext>
            </a:extLst>
          </p:cNvPr>
          <p:cNvSpPr>
            <a:spLocks noGrp="1"/>
          </p:cNvSpPr>
          <p:nvPr>
            <p:ph type="dt" sz="half" idx="10"/>
          </p:nvPr>
        </p:nvSpPr>
        <p:spPr>
          <a:xfrm>
            <a:off x="589005" y="6492875"/>
            <a:ext cx="1345608" cy="365125"/>
          </a:xfrm>
        </p:spPr>
        <p:txBody>
          <a:bodyPr/>
          <a:lstStyle/>
          <a:p>
            <a:r>
              <a:rPr lang="en-US"/>
              <a:t>3/10/2022</a:t>
            </a:r>
          </a:p>
        </p:txBody>
      </p:sp>
      <p:sp>
        <p:nvSpPr>
          <p:cNvPr id="12" name="Slide Number Placeholder 6">
            <a:extLst>
              <a:ext uri="{FF2B5EF4-FFF2-40B4-BE49-F238E27FC236}">
                <a16:creationId xmlns:a16="http://schemas.microsoft.com/office/drawing/2014/main" id="{A5628371-BC62-49BA-9341-98C17AFE7575}"/>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t>‹#›</a:t>
            </a:fld>
            <a:endParaRPr lang="en-US"/>
          </a:p>
        </p:txBody>
      </p:sp>
      <p:sp>
        <p:nvSpPr>
          <p:cNvPr id="7" name="Title Placeholder 1">
            <a:extLst>
              <a:ext uri="{FF2B5EF4-FFF2-40B4-BE49-F238E27FC236}">
                <a16:creationId xmlns:a16="http://schemas.microsoft.com/office/drawing/2014/main" id="{292B819A-C3D3-474E-8A22-C4C494EA937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a:p>
        </p:txBody>
      </p:sp>
    </p:spTree>
    <p:extLst>
      <p:ext uri="{BB962C8B-B14F-4D97-AF65-F5344CB8AC3E}">
        <p14:creationId xmlns:p14="http://schemas.microsoft.com/office/powerpoint/2010/main" val="215981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Slide Number Placeholder 15"/>
          <p:cNvSpPr>
            <a:spLocks noGrp="1"/>
          </p:cNvSpPr>
          <p:nvPr>
            <p:ph type="sldNum" sz="quarter" idx="4"/>
          </p:nvPr>
        </p:nvSpPr>
        <p:spPr>
          <a:xfrm>
            <a:off x="9448800" y="6654800"/>
            <a:ext cx="2743200" cy="203200"/>
          </a:xfrm>
          <a:prstGeom prst="rect">
            <a:avLst/>
          </a:prstGeom>
        </p:spPr>
        <p:txBody>
          <a:bodyPr vert="horz" lIns="91440" tIns="45720" rIns="91440" bIns="45720" rtlCol="0" anchor="ctr"/>
          <a:lstStyle>
            <a:lvl1pPr algn="r">
              <a:defRPr sz="1200">
                <a:solidFill>
                  <a:schemeClr val="bg1"/>
                </a:solidFill>
              </a:defRPr>
            </a:lvl1pPr>
          </a:lstStyle>
          <a:p>
            <a:fld id="{92901CD8-BE54-44CF-BBB0-BA65B4521913}" type="slidenum">
              <a:rPr lang="en-US" smtClean="0"/>
              <a:pPr/>
              <a:t>‹#›</a:t>
            </a:fld>
            <a:endParaRPr lang="en-US"/>
          </a:p>
        </p:txBody>
      </p:sp>
    </p:spTree>
    <p:extLst>
      <p:ext uri="{BB962C8B-B14F-4D97-AF65-F5344CB8AC3E}">
        <p14:creationId xmlns:p14="http://schemas.microsoft.com/office/powerpoint/2010/main" val="1009670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5"/>
          <p:cNvSpPr>
            <a:spLocks noGrp="1"/>
          </p:cNvSpPr>
          <p:nvPr>
            <p:ph type="sldNum" sz="quarter" idx="4"/>
          </p:nvPr>
        </p:nvSpPr>
        <p:spPr>
          <a:xfrm>
            <a:off x="9448800" y="6654800"/>
            <a:ext cx="2743200" cy="203200"/>
          </a:xfrm>
          <a:prstGeom prst="rect">
            <a:avLst/>
          </a:prstGeom>
        </p:spPr>
        <p:txBody>
          <a:bodyPr vert="horz" lIns="91440" tIns="45720" rIns="91440" bIns="45720" rtlCol="0" anchor="ctr"/>
          <a:lstStyle>
            <a:lvl1pPr algn="r">
              <a:defRPr sz="1200">
                <a:solidFill>
                  <a:schemeClr val="bg1"/>
                </a:solidFill>
              </a:defRPr>
            </a:lvl1pPr>
          </a:lstStyle>
          <a:p>
            <a:fld id="{92901CD8-BE54-44CF-BBB0-BA65B4521913}" type="slidenum">
              <a:rPr lang="en-US" smtClean="0"/>
              <a:pPr/>
              <a:t>‹#›</a:t>
            </a:fld>
            <a:endParaRPr lang="en-US"/>
          </a:p>
        </p:txBody>
      </p:sp>
    </p:spTree>
    <p:extLst>
      <p:ext uri="{BB962C8B-B14F-4D97-AF65-F5344CB8AC3E}">
        <p14:creationId xmlns:p14="http://schemas.microsoft.com/office/powerpoint/2010/main" val="383193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77" y="1447799"/>
            <a:ext cx="10987418" cy="48334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89005" y="6492875"/>
            <a:ext cx="1345608"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r>
              <a:rPr lang="en-US"/>
              <a:t>3/10/2022</a:t>
            </a:r>
          </a:p>
        </p:txBody>
      </p:sp>
      <p:sp>
        <p:nvSpPr>
          <p:cNvPr id="6" name="Slide Number Placeholder 5"/>
          <p:cNvSpPr>
            <a:spLocks noGrp="1"/>
          </p:cNvSpPr>
          <p:nvPr>
            <p:ph type="sldNum" sz="quarter" idx="4"/>
          </p:nvPr>
        </p:nvSpPr>
        <p:spPr>
          <a:xfrm>
            <a:off x="10257387" y="6492875"/>
            <a:ext cx="1345608"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a:p>
        </p:txBody>
      </p:sp>
      <p:sp>
        <p:nvSpPr>
          <p:cNvPr id="2" name="Rectangle 1">
            <a:extLst>
              <a:ext uri="{FF2B5EF4-FFF2-40B4-BE49-F238E27FC236}">
                <a16:creationId xmlns:a16="http://schemas.microsoft.com/office/drawing/2014/main" id="{22C47FE3-A78E-49F8-82D8-727AE4C443A6}"/>
              </a:ext>
            </a:extLst>
          </p:cNvPr>
          <p:cNvSpPr/>
          <p:nvPr userDrawn="1"/>
        </p:nvSpPr>
        <p:spPr>
          <a:xfrm>
            <a:off x="0" y="0"/>
            <a:ext cx="12192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F0EE82B-7AC6-46DF-B3E8-774E1E63A8CB}"/>
              </a:ext>
            </a:extLst>
          </p:cNvPr>
          <p:cNvCxnSpPr>
            <a:cxnSpLocks/>
          </p:cNvCxnSpPr>
          <p:nvPr userDrawn="1"/>
        </p:nvCxnSpPr>
        <p:spPr>
          <a:xfrm>
            <a:off x="0" y="1321747"/>
            <a:ext cx="10345994"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1FBE12-BC41-4A51-82C8-D4FA199B60DF}"/>
              </a:ext>
            </a:extLst>
          </p:cNvPr>
          <p:cNvCxnSpPr>
            <a:cxnSpLocks/>
          </p:cNvCxnSpPr>
          <p:nvPr userDrawn="1"/>
        </p:nvCxnSpPr>
        <p:spPr>
          <a:xfrm flipH="1">
            <a:off x="10345994" y="1321747"/>
            <a:ext cx="1846006"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B25B9EB2-CBB6-432C-82AE-7240411A357E}"/>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a:p>
        </p:txBody>
      </p:sp>
      <p:pic>
        <p:nvPicPr>
          <p:cNvPr id="16" name="Picture 15" descr="Logo&#10;&#10;Description automatically generated">
            <a:extLst>
              <a:ext uri="{FF2B5EF4-FFF2-40B4-BE49-F238E27FC236}">
                <a16:creationId xmlns:a16="http://schemas.microsoft.com/office/drawing/2014/main" id="{20AE59F4-CB15-48D9-8412-8125A8433514}"/>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943" y="-10875"/>
            <a:ext cx="1345608" cy="1345608"/>
          </a:xfrm>
          <a:prstGeom prst="rect">
            <a:avLst/>
          </a:prstGeom>
        </p:spPr>
      </p:pic>
      <p:sp>
        <p:nvSpPr>
          <p:cNvPr id="12" name="TextBox 11">
            <a:extLst>
              <a:ext uri="{FF2B5EF4-FFF2-40B4-BE49-F238E27FC236}">
                <a16:creationId xmlns:a16="http://schemas.microsoft.com/office/drawing/2014/main" id="{9AAFC853-B0F7-4928-8642-9F7EF60FC6F3}"/>
              </a:ext>
            </a:extLst>
          </p:cNvPr>
          <p:cNvSpPr txBox="1"/>
          <p:nvPr userDrawn="1"/>
        </p:nvSpPr>
        <p:spPr>
          <a:xfrm>
            <a:off x="2055681" y="6552327"/>
            <a:ext cx="8078347" cy="246221"/>
          </a:xfrm>
          <a:prstGeom prst="rect">
            <a:avLst/>
          </a:prstGeom>
          <a:noFill/>
        </p:spPr>
        <p:txBody>
          <a:bodyPr wrap="square" rtlCol="0">
            <a:spAutoFit/>
          </a:bodyPr>
          <a:lstStyle/>
          <a:p>
            <a:pPr algn="ctr">
              <a:defRPr/>
            </a:pPr>
            <a:r>
              <a:rPr lang="en-US" sz="1000" dirty="0" smtClean="0">
                <a:solidFill>
                  <a:srgbClr val="FF0000"/>
                </a:solidFill>
                <a:latin typeface="+mn-lt"/>
              </a:rPr>
              <a:t>Distribution Statement A:  Approved for public release.  Distribution is unlimited.</a:t>
            </a:r>
            <a:endParaRPr lang="en-US" sz="1000" dirty="0">
              <a:solidFill>
                <a:srgbClr val="FF0000"/>
              </a:solidFill>
              <a:latin typeface="+mn-lt"/>
            </a:endParaRPr>
          </a:p>
        </p:txBody>
      </p:sp>
    </p:spTree>
    <p:extLst>
      <p:ext uri="{BB962C8B-B14F-4D97-AF65-F5344CB8AC3E}">
        <p14:creationId xmlns:p14="http://schemas.microsoft.com/office/powerpoint/2010/main" val="1507186715"/>
      </p:ext>
    </p:extLst>
  </p:cSld>
  <p:clrMap bg1="lt1" tx1="dk1" bg2="lt2" tx2="dk2" accent1="accent1" accent2="accent2" accent3="accent3" accent4="accent4" accent5="accent5" accent6="accent6" hlink="hlink" folHlink="folHlink"/>
  <p:sldLayoutIdLst>
    <p:sldLayoutId id="2147483702" r:id="rId1"/>
    <p:sldLayoutId id="2147483732" r:id="rId2"/>
    <p:sldLayoutId id="2147483704" r:id="rId3"/>
    <p:sldLayoutId id="2147483708" r:id="rId4"/>
    <p:sldLayoutId id="2147483709" r:id="rId5"/>
    <p:sldLayoutId id="2147483710" r:id="rId6"/>
    <p:sldLayoutId id="2147483733" r:id="rId7"/>
    <p:sldLayoutId id="2147483734" r:id="rId8"/>
  </p:sldLayoutIdLst>
  <p:hf hdr="0"/>
  <p:txStyles>
    <p:titleStyle>
      <a:lvl1pPr algn="l" defTabSz="914400" rtl="0" eaLnBrk="1" latinLnBrk="0" hangingPunct="1">
        <a:lnSpc>
          <a:spcPct val="90000"/>
        </a:lnSpc>
        <a:spcBef>
          <a:spcPct val="0"/>
        </a:spcBef>
        <a:buNone/>
        <a:defRPr sz="3200" b="0" kern="1200">
          <a:solidFill>
            <a:schemeClr val="bg1"/>
          </a:solidFill>
          <a:latin typeface="Franklin Gothic Medium Cond" panose="020B06060304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png"/><Relationship Id="rId18" Type="http://schemas.openxmlformats.org/officeDocument/2006/relationships/image" Target="../media/image23.jpg"/><Relationship Id="rId26" Type="http://schemas.openxmlformats.org/officeDocument/2006/relationships/image" Target="../media/image31.jpg"/><Relationship Id="rId39" Type="http://schemas.openxmlformats.org/officeDocument/2006/relationships/image" Target="../media/image44.png"/><Relationship Id="rId3" Type="http://schemas.openxmlformats.org/officeDocument/2006/relationships/image" Target="../media/image8.jpg"/><Relationship Id="rId21" Type="http://schemas.openxmlformats.org/officeDocument/2006/relationships/image" Target="../media/image26.jpg"/><Relationship Id="rId34" Type="http://schemas.openxmlformats.org/officeDocument/2006/relationships/image" Target="../media/image39.jp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g"/><Relationship Id="rId25" Type="http://schemas.openxmlformats.org/officeDocument/2006/relationships/image" Target="../media/image30.jp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jpg"/><Relationship Id="rId29"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jpg"/><Relationship Id="rId5" Type="http://schemas.openxmlformats.org/officeDocument/2006/relationships/image" Target="../media/image10.jp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jpg"/><Relationship Id="rId36"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24.jpg"/><Relationship Id="rId31" Type="http://schemas.openxmlformats.org/officeDocument/2006/relationships/image" Target="../media/image36.jpg"/><Relationship Id="rId4" Type="http://schemas.openxmlformats.org/officeDocument/2006/relationships/image" Target="../media/image9.png"/><Relationship Id="rId9" Type="http://schemas.openxmlformats.org/officeDocument/2006/relationships/image" Target="../media/image14.jpg"/><Relationship Id="rId14" Type="http://schemas.openxmlformats.org/officeDocument/2006/relationships/image" Target="../media/image19.png"/><Relationship Id="rId22" Type="http://schemas.openxmlformats.org/officeDocument/2006/relationships/image" Target="../media/image27.jp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jpg"/></Relationships>
</file>

<file path=ppt/slides/_rels/slide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697FC1-FCAE-4560-BAC0-70047A5E0B0D}"/>
              </a:ext>
            </a:extLst>
          </p:cNvPr>
          <p:cNvSpPr>
            <a:spLocks noGrp="1"/>
          </p:cNvSpPr>
          <p:nvPr>
            <p:ph type="body" sz="quarter" idx="10"/>
          </p:nvPr>
        </p:nvSpPr>
        <p:spPr/>
        <p:txBody>
          <a:bodyPr/>
          <a:lstStyle/>
          <a:p>
            <a:r>
              <a:rPr lang="en-US"/>
              <a:t>Digital Engineering Strategy and Implementation </a:t>
            </a:r>
          </a:p>
        </p:txBody>
      </p:sp>
      <p:sp>
        <p:nvSpPr>
          <p:cNvPr id="3" name="Text Placeholder 2">
            <a:extLst>
              <a:ext uri="{FF2B5EF4-FFF2-40B4-BE49-F238E27FC236}">
                <a16:creationId xmlns:a16="http://schemas.microsoft.com/office/drawing/2014/main" id="{6AF716E9-DE73-48D0-9011-0AE464EAB0A5}"/>
              </a:ext>
            </a:extLst>
          </p:cNvPr>
          <p:cNvSpPr>
            <a:spLocks noGrp="1"/>
          </p:cNvSpPr>
          <p:nvPr>
            <p:ph type="body" sz="quarter" idx="11"/>
          </p:nvPr>
        </p:nvSpPr>
        <p:spPr/>
        <p:txBody>
          <a:bodyPr/>
          <a:lstStyle/>
          <a:p>
            <a:r>
              <a:rPr lang="en-US" dirty="0"/>
              <a:t> 2022 Defense Standardization Program (DSP) </a:t>
            </a:r>
            <a:r>
              <a:rPr lang="en-US" dirty="0" smtClean="0"/>
              <a:t>Conference</a:t>
            </a:r>
            <a:endParaRPr lang="en-US" dirty="0"/>
          </a:p>
        </p:txBody>
      </p:sp>
      <p:sp>
        <p:nvSpPr>
          <p:cNvPr id="4" name="Text Placeholder 3">
            <a:extLst>
              <a:ext uri="{FF2B5EF4-FFF2-40B4-BE49-F238E27FC236}">
                <a16:creationId xmlns:a16="http://schemas.microsoft.com/office/drawing/2014/main" id="{B75DD4B2-05F3-4406-B724-A7F3E0E1B9AE}"/>
              </a:ext>
            </a:extLst>
          </p:cNvPr>
          <p:cNvSpPr>
            <a:spLocks noGrp="1"/>
          </p:cNvSpPr>
          <p:nvPr>
            <p:ph type="body" sz="quarter" idx="12"/>
          </p:nvPr>
        </p:nvSpPr>
        <p:spPr/>
        <p:txBody>
          <a:bodyPr>
            <a:normAutofit fontScale="92500"/>
          </a:bodyPr>
          <a:lstStyle/>
          <a:p>
            <a:r>
              <a:rPr lang="en-US" dirty="0" smtClean="0"/>
              <a:t>Darryl Howell</a:t>
            </a:r>
            <a:endParaRPr lang="en-US" dirty="0"/>
          </a:p>
          <a:p>
            <a:r>
              <a:rPr lang="en-US" dirty="0" smtClean="0"/>
              <a:t>Contractor Support</a:t>
            </a:r>
          </a:p>
          <a:p>
            <a:r>
              <a:rPr lang="en-US" dirty="0" smtClean="0"/>
              <a:t>Digital Engineering Modeling &amp; Simulation</a:t>
            </a:r>
            <a:endParaRPr lang="en-US" dirty="0"/>
          </a:p>
          <a:p>
            <a:r>
              <a:rPr lang="en-US" dirty="0"/>
              <a:t>Office of the Under Secretary of Defense (Research &amp; Engineering)</a:t>
            </a:r>
          </a:p>
        </p:txBody>
      </p:sp>
      <p:sp>
        <p:nvSpPr>
          <p:cNvPr id="5" name="Text Placeholder 4">
            <a:extLst>
              <a:ext uri="{FF2B5EF4-FFF2-40B4-BE49-F238E27FC236}">
                <a16:creationId xmlns:a16="http://schemas.microsoft.com/office/drawing/2014/main" id="{9645657E-E8E1-45C0-A212-B97145C4ED48}"/>
              </a:ext>
            </a:extLst>
          </p:cNvPr>
          <p:cNvSpPr>
            <a:spLocks noGrp="1"/>
          </p:cNvSpPr>
          <p:nvPr>
            <p:ph type="body" sz="quarter" idx="17"/>
          </p:nvPr>
        </p:nvSpPr>
        <p:spPr/>
        <p:txBody>
          <a:bodyPr/>
          <a:lstStyle/>
          <a:p>
            <a:r>
              <a:rPr lang="en-US" dirty="0" smtClean="0"/>
              <a:t>1-4 August, </a:t>
            </a:r>
            <a:r>
              <a:rPr lang="en-US" dirty="0"/>
              <a:t>2022</a:t>
            </a:r>
          </a:p>
        </p:txBody>
      </p:sp>
    </p:spTree>
    <p:extLst>
      <p:ext uri="{BB962C8B-B14F-4D97-AF65-F5344CB8AC3E}">
        <p14:creationId xmlns:p14="http://schemas.microsoft.com/office/powerpoint/2010/main" val="41618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829B0-C0FA-48BA-B1A5-439ACF14B2AD}"/>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pPr/>
              <a:t>10</a:t>
            </a:fld>
            <a:endParaRPr lang="en-US"/>
          </a:p>
        </p:txBody>
      </p:sp>
      <p:sp>
        <p:nvSpPr>
          <p:cNvPr id="17" name="Content Placeholder 16">
            <a:extLst>
              <a:ext uri="{FF2B5EF4-FFF2-40B4-BE49-F238E27FC236}">
                <a16:creationId xmlns:a16="http://schemas.microsoft.com/office/drawing/2014/main" id="{A458E600-42E7-4DD1-9188-BE94862933D5}"/>
              </a:ext>
            </a:extLst>
          </p:cNvPr>
          <p:cNvSpPr>
            <a:spLocks noGrp="1"/>
          </p:cNvSpPr>
          <p:nvPr>
            <p:ph idx="1"/>
          </p:nvPr>
        </p:nvSpPr>
        <p:spPr>
          <a:xfrm>
            <a:off x="305699" y="1460058"/>
            <a:ext cx="5470142" cy="1326768"/>
          </a:xfrm>
        </p:spPr>
        <p:txBody>
          <a:bodyPr>
            <a:normAutofit fontScale="92500" lnSpcReduction="20000"/>
          </a:bodyPr>
          <a:lstStyle/>
          <a:p>
            <a:pPr marL="0" indent="0" algn="ctr">
              <a:buNone/>
            </a:pPr>
            <a:r>
              <a:rPr lang="en-US"/>
              <a:t>Establish a supporting infrastructure and environments to perform activities, collaborate, and communicate across stakeholders</a:t>
            </a:r>
          </a:p>
        </p:txBody>
      </p:sp>
      <p:sp>
        <p:nvSpPr>
          <p:cNvPr id="16" name="Title 15">
            <a:extLst>
              <a:ext uri="{FF2B5EF4-FFF2-40B4-BE49-F238E27FC236}">
                <a16:creationId xmlns:a16="http://schemas.microsoft.com/office/drawing/2014/main" id="{92FED08F-6A0D-447D-A6EC-3B707BB40DED}"/>
              </a:ext>
            </a:extLst>
          </p:cNvPr>
          <p:cNvSpPr>
            <a:spLocks noGrp="1"/>
          </p:cNvSpPr>
          <p:nvPr>
            <p:ph type="title"/>
          </p:nvPr>
        </p:nvSpPr>
        <p:spPr/>
        <p:txBody>
          <a:bodyPr/>
          <a:lstStyle/>
          <a:p>
            <a:r>
              <a:rPr lang="en-US"/>
              <a:t>GOAL 4  </a:t>
            </a:r>
          </a:p>
        </p:txBody>
      </p:sp>
      <p:sp>
        <p:nvSpPr>
          <p:cNvPr id="6" name="object 9"/>
          <p:cNvSpPr/>
          <p:nvPr/>
        </p:nvSpPr>
        <p:spPr>
          <a:xfrm>
            <a:off x="1114822" y="2815522"/>
            <a:ext cx="3950969" cy="2138933"/>
          </a:xfrm>
          <a:prstGeom prst="rect">
            <a:avLst/>
          </a:prstGeom>
          <a:blipFill>
            <a:blip r:embed="rId3" cstate="print"/>
            <a:stretch>
              <a:fillRect/>
            </a:stretch>
          </a:blipFill>
        </p:spPr>
        <p:txBody>
          <a:bodyPr wrap="square" lIns="0" tIns="0" rIns="0" bIns="0" rtlCol="0"/>
          <a:lstStyle/>
          <a:p>
            <a:endParaRPr/>
          </a:p>
        </p:txBody>
      </p:sp>
      <p:sp>
        <p:nvSpPr>
          <p:cNvPr id="7" name="object 10"/>
          <p:cNvSpPr/>
          <p:nvPr/>
        </p:nvSpPr>
        <p:spPr>
          <a:xfrm>
            <a:off x="1026430" y="5016051"/>
            <a:ext cx="4128135" cy="0"/>
          </a:xfrm>
          <a:custGeom>
            <a:avLst/>
            <a:gdLst/>
            <a:ahLst/>
            <a:cxnLst/>
            <a:rect l="l" t="t" r="r" b="b"/>
            <a:pathLst>
              <a:path w="4128135">
                <a:moveTo>
                  <a:pt x="0" y="0"/>
                </a:moveTo>
                <a:lnTo>
                  <a:pt x="4127754" y="0"/>
                </a:lnTo>
              </a:path>
            </a:pathLst>
          </a:custGeom>
          <a:ln w="54610">
            <a:solidFill>
              <a:srgbClr val="000000"/>
            </a:solidFill>
          </a:ln>
        </p:spPr>
        <p:txBody>
          <a:bodyPr wrap="square" lIns="0" tIns="0" rIns="0" bIns="0" rtlCol="0"/>
          <a:lstStyle/>
          <a:p>
            <a:endParaRPr/>
          </a:p>
        </p:txBody>
      </p:sp>
      <p:sp>
        <p:nvSpPr>
          <p:cNvPr id="8" name="object 11"/>
          <p:cNvSpPr/>
          <p:nvPr/>
        </p:nvSpPr>
        <p:spPr>
          <a:xfrm>
            <a:off x="1053177" y="2780217"/>
            <a:ext cx="0" cy="2208530"/>
          </a:xfrm>
          <a:custGeom>
            <a:avLst/>
            <a:gdLst/>
            <a:ahLst/>
            <a:cxnLst/>
            <a:rect l="l" t="t" r="r" b="b"/>
            <a:pathLst>
              <a:path h="2208529">
                <a:moveTo>
                  <a:pt x="0" y="0"/>
                </a:moveTo>
                <a:lnTo>
                  <a:pt x="0" y="2208529"/>
                </a:lnTo>
              </a:path>
            </a:pathLst>
          </a:custGeom>
          <a:ln w="53492">
            <a:solidFill>
              <a:srgbClr val="000000"/>
            </a:solidFill>
          </a:ln>
        </p:spPr>
        <p:txBody>
          <a:bodyPr wrap="square" lIns="0" tIns="0" rIns="0" bIns="0" rtlCol="0"/>
          <a:lstStyle/>
          <a:p>
            <a:endParaRPr/>
          </a:p>
        </p:txBody>
      </p:sp>
      <p:sp>
        <p:nvSpPr>
          <p:cNvPr id="9" name="object 12"/>
          <p:cNvSpPr/>
          <p:nvPr/>
        </p:nvSpPr>
        <p:spPr>
          <a:xfrm>
            <a:off x="1026430" y="2753546"/>
            <a:ext cx="4128135" cy="0"/>
          </a:xfrm>
          <a:custGeom>
            <a:avLst/>
            <a:gdLst/>
            <a:ahLst/>
            <a:cxnLst/>
            <a:rect l="l" t="t" r="r" b="b"/>
            <a:pathLst>
              <a:path w="4128135">
                <a:moveTo>
                  <a:pt x="0" y="0"/>
                </a:moveTo>
                <a:lnTo>
                  <a:pt x="4127754" y="0"/>
                </a:lnTo>
              </a:path>
            </a:pathLst>
          </a:custGeom>
          <a:ln w="53340">
            <a:solidFill>
              <a:srgbClr val="000000"/>
            </a:solidFill>
          </a:ln>
        </p:spPr>
        <p:txBody>
          <a:bodyPr wrap="square" lIns="0" tIns="0" rIns="0" bIns="0" rtlCol="0"/>
          <a:lstStyle/>
          <a:p>
            <a:endParaRPr/>
          </a:p>
        </p:txBody>
      </p:sp>
      <p:sp>
        <p:nvSpPr>
          <p:cNvPr id="10" name="object 13"/>
          <p:cNvSpPr/>
          <p:nvPr/>
        </p:nvSpPr>
        <p:spPr>
          <a:xfrm>
            <a:off x="5127438" y="2780623"/>
            <a:ext cx="0" cy="2209165"/>
          </a:xfrm>
          <a:custGeom>
            <a:avLst/>
            <a:gdLst/>
            <a:ahLst/>
            <a:cxnLst/>
            <a:rect l="l" t="t" r="r" b="b"/>
            <a:pathLst>
              <a:path h="2209165">
                <a:moveTo>
                  <a:pt x="0" y="0"/>
                </a:moveTo>
                <a:lnTo>
                  <a:pt x="0" y="2208733"/>
                </a:lnTo>
              </a:path>
            </a:pathLst>
          </a:custGeom>
          <a:ln w="53492">
            <a:solidFill>
              <a:srgbClr val="000000"/>
            </a:solidFill>
          </a:ln>
        </p:spPr>
        <p:txBody>
          <a:bodyPr wrap="square" lIns="0" tIns="0" rIns="0" bIns="0" rtlCol="0"/>
          <a:lstStyle/>
          <a:p>
            <a:endParaRPr/>
          </a:p>
        </p:txBody>
      </p:sp>
      <p:sp>
        <p:nvSpPr>
          <p:cNvPr id="11" name="object 14"/>
          <p:cNvSpPr/>
          <p:nvPr/>
        </p:nvSpPr>
        <p:spPr>
          <a:xfrm>
            <a:off x="1097754" y="4962076"/>
            <a:ext cx="3985260" cy="0"/>
          </a:xfrm>
          <a:custGeom>
            <a:avLst/>
            <a:gdLst/>
            <a:ahLst/>
            <a:cxnLst/>
            <a:rect l="l" t="t" r="r" b="b"/>
            <a:pathLst>
              <a:path w="3985260">
                <a:moveTo>
                  <a:pt x="0" y="0"/>
                </a:moveTo>
                <a:lnTo>
                  <a:pt x="3985107" y="0"/>
                </a:lnTo>
              </a:path>
            </a:pathLst>
          </a:custGeom>
          <a:ln w="17780">
            <a:solidFill>
              <a:srgbClr val="000000"/>
            </a:solidFill>
          </a:ln>
        </p:spPr>
        <p:txBody>
          <a:bodyPr wrap="square" lIns="0" tIns="0" rIns="0" bIns="0" rtlCol="0"/>
          <a:lstStyle/>
          <a:p>
            <a:endParaRPr/>
          </a:p>
        </p:txBody>
      </p:sp>
      <p:sp>
        <p:nvSpPr>
          <p:cNvPr id="12" name="object 15"/>
          <p:cNvSpPr/>
          <p:nvPr/>
        </p:nvSpPr>
        <p:spPr>
          <a:xfrm>
            <a:off x="1106669" y="2815777"/>
            <a:ext cx="0" cy="2137410"/>
          </a:xfrm>
          <a:custGeom>
            <a:avLst/>
            <a:gdLst/>
            <a:ahLst/>
            <a:cxnLst/>
            <a:rect l="l" t="t" r="r" b="b"/>
            <a:pathLst>
              <a:path h="2137410">
                <a:moveTo>
                  <a:pt x="0" y="0"/>
                </a:moveTo>
                <a:lnTo>
                  <a:pt x="0" y="2137410"/>
                </a:lnTo>
              </a:path>
            </a:pathLst>
          </a:custGeom>
          <a:ln w="17830">
            <a:solidFill>
              <a:srgbClr val="000000"/>
            </a:solidFill>
          </a:ln>
        </p:spPr>
        <p:txBody>
          <a:bodyPr wrap="square" lIns="0" tIns="0" rIns="0" bIns="0" rtlCol="0"/>
          <a:lstStyle/>
          <a:p>
            <a:endParaRPr/>
          </a:p>
        </p:txBody>
      </p:sp>
      <p:sp>
        <p:nvSpPr>
          <p:cNvPr id="13" name="object 16"/>
          <p:cNvSpPr/>
          <p:nvPr/>
        </p:nvSpPr>
        <p:spPr>
          <a:xfrm>
            <a:off x="1097754" y="2806887"/>
            <a:ext cx="3985260" cy="0"/>
          </a:xfrm>
          <a:custGeom>
            <a:avLst/>
            <a:gdLst/>
            <a:ahLst/>
            <a:cxnLst/>
            <a:rect l="l" t="t" r="r" b="b"/>
            <a:pathLst>
              <a:path w="3985260">
                <a:moveTo>
                  <a:pt x="0" y="0"/>
                </a:moveTo>
                <a:lnTo>
                  <a:pt x="3985107" y="0"/>
                </a:lnTo>
              </a:path>
            </a:pathLst>
          </a:custGeom>
          <a:ln w="17779">
            <a:solidFill>
              <a:srgbClr val="000000"/>
            </a:solidFill>
          </a:ln>
        </p:spPr>
        <p:txBody>
          <a:bodyPr wrap="square" lIns="0" tIns="0" rIns="0" bIns="0" rtlCol="0"/>
          <a:lstStyle/>
          <a:p>
            <a:endParaRPr/>
          </a:p>
        </p:txBody>
      </p:sp>
      <p:sp>
        <p:nvSpPr>
          <p:cNvPr id="14" name="object 17"/>
          <p:cNvSpPr/>
          <p:nvPr/>
        </p:nvSpPr>
        <p:spPr>
          <a:xfrm>
            <a:off x="5073946" y="2816284"/>
            <a:ext cx="0" cy="2137410"/>
          </a:xfrm>
          <a:custGeom>
            <a:avLst/>
            <a:gdLst/>
            <a:ahLst/>
            <a:cxnLst/>
            <a:rect l="l" t="t" r="r" b="b"/>
            <a:pathLst>
              <a:path h="2137410">
                <a:moveTo>
                  <a:pt x="0" y="0"/>
                </a:moveTo>
                <a:lnTo>
                  <a:pt x="0" y="2137410"/>
                </a:lnTo>
              </a:path>
            </a:pathLst>
          </a:custGeom>
          <a:ln w="17830">
            <a:solidFill>
              <a:srgbClr val="000000"/>
            </a:solidFill>
          </a:ln>
        </p:spPr>
        <p:txBody>
          <a:bodyPr wrap="square" lIns="0" tIns="0" rIns="0" bIns="0" rtlCol="0"/>
          <a:lstStyle/>
          <a:p>
            <a:endParaRPr/>
          </a:p>
        </p:txBody>
      </p:sp>
      <p:sp>
        <p:nvSpPr>
          <p:cNvPr id="28" name="object 29"/>
          <p:cNvSpPr txBox="1"/>
          <p:nvPr/>
        </p:nvSpPr>
        <p:spPr>
          <a:xfrm>
            <a:off x="6475752" y="3009331"/>
            <a:ext cx="469265" cy="269875"/>
          </a:xfrm>
          <a:prstGeom prst="rect">
            <a:avLst/>
          </a:prstGeom>
        </p:spPr>
        <p:txBody>
          <a:bodyPr vert="horz" wrap="square" lIns="0" tIns="12700" rIns="0" bIns="0" rtlCol="0">
            <a:spAutoFit/>
          </a:bodyPr>
          <a:lstStyle/>
          <a:p>
            <a:pPr marL="12700">
              <a:lnSpc>
                <a:spcPct val="100000"/>
              </a:lnSpc>
              <a:spcBef>
                <a:spcPts val="100"/>
              </a:spcBef>
            </a:pPr>
            <a:r>
              <a:rPr sz="1600" spc="-95">
                <a:solidFill>
                  <a:srgbClr val="FFFFFF"/>
                </a:solidFill>
                <a:latin typeface="Franklin Gothic Book"/>
                <a:cs typeface="Franklin Gothic Book"/>
              </a:rPr>
              <a:t>T</a:t>
            </a:r>
            <a:r>
              <a:rPr sz="1600">
                <a:solidFill>
                  <a:srgbClr val="FFFFFF"/>
                </a:solidFill>
                <a:latin typeface="Franklin Gothic Book"/>
                <a:cs typeface="Franklin Gothic Book"/>
              </a:rPr>
              <a:t>op</a:t>
            </a:r>
            <a:r>
              <a:rPr sz="1600" spc="-5">
                <a:solidFill>
                  <a:srgbClr val="FFFFFF"/>
                </a:solidFill>
                <a:latin typeface="Franklin Gothic Book"/>
                <a:cs typeface="Franklin Gothic Book"/>
              </a:rPr>
              <a:t>i</a:t>
            </a:r>
            <a:r>
              <a:rPr sz="1600">
                <a:solidFill>
                  <a:srgbClr val="FFFFFF"/>
                </a:solidFill>
                <a:latin typeface="Franklin Gothic Book"/>
                <a:cs typeface="Franklin Gothic Book"/>
              </a:rPr>
              <a:t>c</a:t>
            </a:r>
            <a:endParaRPr sz="1600">
              <a:latin typeface="Franklin Gothic Book"/>
              <a:cs typeface="Franklin Gothic Book"/>
            </a:endParaRPr>
          </a:p>
        </p:txBody>
      </p:sp>
      <p:sp>
        <p:nvSpPr>
          <p:cNvPr id="41" name="object 37"/>
          <p:cNvSpPr/>
          <p:nvPr/>
        </p:nvSpPr>
        <p:spPr>
          <a:xfrm>
            <a:off x="2351127" y="5137626"/>
            <a:ext cx="1900834" cy="252983"/>
          </a:xfrm>
          <a:prstGeom prst="rect">
            <a:avLst/>
          </a:prstGeom>
          <a:blipFill>
            <a:blip r:embed="rId4" cstate="print"/>
            <a:stretch>
              <a:fillRect/>
            </a:stretch>
          </a:blipFill>
        </p:spPr>
        <p:txBody>
          <a:bodyPr wrap="square" lIns="0" tIns="0" rIns="0" bIns="0" rtlCol="0"/>
          <a:lstStyle/>
          <a:p>
            <a:endParaRPr/>
          </a:p>
        </p:txBody>
      </p:sp>
      <p:sp>
        <p:nvSpPr>
          <p:cNvPr id="21" name="TextBox 20"/>
          <p:cNvSpPr txBox="1"/>
          <p:nvPr/>
        </p:nvSpPr>
        <p:spPr>
          <a:xfrm>
            <a:off x="7069248" y="1396521"/>
            <a:ext cx="4482646" cy="424732"/>
          </a:xfrm>
          <a:prstGeom prst="rect">
            <a:avLst/>
          </a:prstGeom>
          <a:noFill/>
        </p:spPr>
        <p:txBody>
          <a:bodyPr wrap="square" rtlCol="0">
            <a:spAutoFit/>
          </a:bodyPr>
          <a:lstStyle/>
          <a:p>
            <a:pPr lvl="0" algn="ctr">
              <a:lnSpc>
                <a:spcPct val="90000"/>
              </a:lnSpc>
              <a:spcBef>
                <a:spcPts val="1000"/>
              </a:spcBef>
            </a:pPr>
            <a:r>
              <a:rPr lang="en-US" sz="2400" u="sng">
                <a:solidFill>
                  <a:srgbClr val="111C4E"/>
                </a:solidFill>
                <a:latin typeface="Arial" panose="020B0604020202020204" pitchFamily="34" charset="0"/>
                <a:cs typeface="Arial" panose="020B0604020202020204" pitchFamily="34" charset="0"/>
              </a:rPr>
              <a:t>Key Implementation Updates</a:t>
            </a:r>
            <a:endParaRPr lang="en-US" sz="1600" u="sng"/>
          </a:p>
        </p:txBody>
      </p:sp>
      <p:sp>
        <p:nvSpPr>
          <p:cNvPr id="19" name="object 41"/>
          <p:cNvSpPr txBox="1"/>
          <p:nvPr/>
        </p:nvSpPr>
        <p:spPr>
          <a:xfrm>
            <a:off x="6576896" y="1964346"/>
            <a:ext cx="5467349" cy="4628831"/>
          </a:xfrm>
          <a:prstGeom prst="rect">
            <a:avLst/>
          </a:prstGeom>
        </p:spPr>
        <p:txBody>
          <a:bodyPr vert="horz" wrap="square" lIns="0" tIns="12065" rIns="0" bIns="0" rtlCol="0" anchor="t">
            <a:spAutoFit/>
          </a:bodyPr>
          <a:lstStyle/>
          <a:p>
            <a:pPr marL="742950" lvl="1" indent="-285750">
              <a:buFont typeface="Arial" panose="020B0604020202020204" pitchFamily="34" charset="0"/>
              <a:buChar char="•"/>
            </a:pPr>
            <a:r>
              <a:rPr lang="en-US" sz="2000" dirty="0">
                <a:solidFill>
                  <a:srgbClr val="111C4E"/>
                </a:solidFill>
                <a:latin typeface="Arial"/>
                <a:cs typeface="Arial"/>
              </a:rPr>
              <a:t>USAF Digital Campaign</a:t>
            </a:r>
            <a:endParaRPr lang="en-US" sz="2000" dirty="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2000" dirty="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rgbClr val="111C4E"/>
                </a:solidFill>
                <a:latin typeface="Arial"/>
                <a:cs typeface="Arial"/>
              </a:rPr>
              <a:t>USN Digital Transformation</a:t>
            </a:r>
            <a:endParaRPr lang="en-US" sz="2000" dirty="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2000" dirty="0">
              <a:solidFill>
                <a:srgbClr val="111C4E"/>
              </a:solidFill>
              <a:latin typeface="Arial"/>
              <a:cs typeface="Arial"/>
            </a:endParaRPr>
          </a:p>
          <a:p>
            <a:pPr marL="742950" lvl="1" indent="-285750">
              <a:buFont typeface="Arial" panose="020B0604020202020204" pitchFamily="34" charset="0"/>
              <a:buChar char="•"/>
            </a:pPr>
            <a:r>
              <a:rPr lang="en-US" sz="2000" dirty="0">
                <a:solidFill>
                  <a:srgbClr val="111C4E"/>
                </a:solidFill>
                <a:latin typeface="Arial"/>
                <a:cs typeface="Arial"/>
              </a:rPr>
              <a:t>Army Digital Transformation and “Cloud Smart” approach</a:t>
            </a:r>
            <a:endParaRPr lang="en-US" sz="2000" dirty="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2000" dirty="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rgbClr val="111C4E"/>
                </a:solidFill>
                <a:latin typeface="Arial"/>
                <a:cs typeface="Arial"/>
              </a:rPr>
              <a:t>Cloud Hosting Services and Platforms (ex. </a:t>
            </a:r>
            <a:r>
              <a:rPr lang="pt-BR" sz="2000" dirty="0">
                <a:solidFill>
                  <a:srgbClr val="111C4E"/>
                </a:solidFill>
                <a:latin typeface="Arial"/>
                <a:cs typeface="Arial"/>
              </a:rPr>
              <a:t>Cloud One, </a:t>
            </a:r>
            <a:r>
              <a:rPr lang="en-US" sz="2000" dirty="0">
                <a:solidFill>
                  <a:srgbClr val="111C4E"/>
                </a:solidFill>
                <a:latin typeface="Arial"/>
                <a:cs typeface="Arial"/>
              </a:rPr>
              <a:t>High Performance Computing Modernization Program (HPCMP), </a:t>
            </a:r>
            <a:r>
              <a:rPr lang="pt-BR" sz="2000" dirty="0">
                <a:solidFill>
                  <a:srgbClr val="111C4E"/>
                </a:solidFill>
                <a:latin typeface="Arial"/>
                <a:cs typeface="Arial"/>
              </a:rPr>
              <a:t>AF Digital Engineering Environment Sandbox, Navy Integrated Modeling Environment)</a:t>
            </a:r>
          </a:p>
          <a:p>
            <a:pPr marL="742950" lvl="1" indent="-285750">
              <a:buFont typeface="Arial" panose="020B0604020202020204" pitchFamily="34" charset="0"/>
              <a:buChar char="•"/>
            </a:pPr>
            <a:endParaRPr lang="en-US" sz="2000" dirty="0">
              <a:latin typeface=" Arial"/>
              <a:cs typeface="Arial" panose="020B0604020202020204" pitchFamily="34" charset="0"/>
            </a:endParaRPr>
          </a:p>
          <a:p>
            <a:pPr marL="742950" lvl="1" indent="-285750">
              <a:buFont typeface="Arial" panose="020B0604020202020204" pitchFamily="34" charset="0"/>
              <a:buChar char="•"/>
            </a:pPr>
            <a:endParaRPr lang="en-US" sz="2000" dirty="0">
              <a:latin typeface=" Arial"/>
              <a:cs typeface="Arial" panose="020B0604020202020204" pitchFamily="34" charset="0"/>
            </a:endParaRPr>
          </a:p>
        </p:txBody>
      </p:sp>
      <p:sp>
        <p:nvSpPr>
          <p:cNvPr id="22" name="object 38"/>
          <p:cNvSpPr txBox="1"/>
          <p:nvPr/>
        </p:nvSpPr>
        <p:spPr>
          <a:xfrm>
            <a:off x="375908" y="5511104"/>
            <a:ext cx="6693340" cy="1120178"/>
          </a:xfrm>
          <a:prstGeom prst="rect">
            <a:avLst/>
          </a:prstGeom>
        </p:spPr>
        <p:txBody>
          <a:bodyPr vert="horz" wrap="square" lIns="0" tIns="12065" rIns="0" bIns="0" rtlCol="0">
            <a:spAutoFit/>
          </a:bodyPr>
          <a:lstStyle/>
          <a:p>
            <a:pPr marL="241300" marR="53340" indent="-228600">
              <a:lnSpc>
                <a:spcPct val="100000"/>
              </a:lnSpc>
              <a:spcBef>
                <a:spcPts val="95"/>
              </a:spcBef>
              <a:buAutoNum type="arabicPeriod"/>
              <a:tabLst>
                <a:tab pos="241935" algn="l"/>
              </a:tabLst>
            </a:pPr>
            <a:r>
              <a:rPr lang="en-US">
                <a:solidFill>
                  <a:srgbClr val="111C4E"/>
                </a:solidFill>
                <a:latin typeface="Arial" panose="020B0604020202020204" pitchFamily="34" charset="0"/>
                <a:cs typeface="Arial" panose="020B0604020202020204" pitchFamily="34" charset="0"/>
              </a:rPr>
              <a:t>Develop, mature and use digital engineering  IT infrastructures</a:t>
            </a:r>
          </a:p>
          <a:p>
            <a:pPr marL="241300" marR="5080" indent="-228600">
              <a:lnSpc>
                <a:spcPct val="100000"/>
              </a:lnSpc>
              <a:buAutoNum type="arabicPeriod"/>
              <a:tabLst>
                <a:tab pos="241935" algn="l"/>
              </a:tabLst>
            </a:pPr>
            <a:r>
              <a:rPr lang="en-US">
                <a:solidFill>
                  <a:srgbClr val="111C4E"/>
                </a:solidFill>
                <a:latin typeface="Arial" panose="020B0604020202020204" pitchFamily="34" charset="0"/>
                <a:cs typeface="Arial" panose="020B0604020202020204" pitchFamily="34" charset="0"/>
              </a:rPr>
              <a:t>Develop, mature, and use digital engineering  methodologies</a:t>
            </a:r>
          </a:p>
          <a:p>
            <a:pPr marL="241300" marR="759460" indent="-228600">
              <a:lnSpc>
                <a:spcPct val="100000"/>
              </a:lnSpc>
              <a:spcBef>
                <a:spcPts val="5"/>
              </a:spcBef>
              <a:buAutoNum type="arabicPeriod"/>
              <a:tabLst>
                <a:tab pos="241935" algn="l"/>
              </a:tabLst>
            </a:pPr>
            <a:r>
              <a:rPr lang="en-US">
                <a:solidFill>
                  <a:srgbClr val="111C4E"/>
                </a:solidFill>
                <a:latin typeface="Arial" panose="020B0604020202020204" pitchFamily="34" charset="0"/>
                <a:cs typeface="Arial" panose="020B0604020202020204" pitchFamily="34" charset="0"/>
              </a:rPr>
              <a:t>Secure IT infrastructure and protect  intellectual property</a:t>
            </a:r>
          </a:p>
        </p:txBody>
      </p:sp>
    </p:spTree>
    <p:extLst>
      <p:ext uri="{BB962C8B-B14F-4D97-AF65-F5344CB8AC3E}">
        <p14:creationId xmlns:p14="http://schemas.microsoft.com/office/powerpoint/2010/main" val="417325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829B0-C0FA-48BA-B1A5-439ACF14B2AD}"/>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pPr/>
              <a:t>11</a:t>
            </a:fld>
            <a:endParaRPr lang="en-US"/>
          </a:p>
        </p:txBody>
      </p:sp>
      <p:sp>
        <p:nvSpPr>
          <p:cNvPr id="17" name="Content Placeholder 16">
            <a:extLst>
              <a:ext uri="{FF2B5EF4-FFF2-40B4-BE49-F238E27FC236}">
                <a16:creationId xmlns:a16="http://schemas.microsoft.com/office/drawing/2014/main" id="{A458E600-42E7-4DD1-9188-BE94862933D5}"/>
              </a:ext>
            </a:extLst>
          </p:cNvPr>
          <p:cNvSpPr>
            <a:spLocks noGrp="1"/>
          </p:cNvSpPr>
          <p:nvPr>
            <p:ph idx="1"/>
          </p:nvPr>
        </p:nvSpPr>
        <p:spPr>
          <a:xfrm>
            <a:off x="154755" y="1705960"/>
            <a:ext cx="5659394" cy="1142596"/>
          </a:xfrm>
        </p:spPr>
        <p:txBody>
          <a:bodyPr>
            <a:normAutofit fontScale="92500" lnSpcReduction="10000"/>
          </a:bodyPr>
          <a:lstStyle/>
          <a:p>
            <a:pPr marL="0" indent="0" algn="ctr">
              <a:buNone/>
            </a:pPr>
            <a:r>
              <a:rPr lang="en-US" dirty="0"/>
              <a:t>Transform the culture and workforce to adopt and support digital engineering across the lifecycle</a:t>
            </a:r>
          </a:p>
        </p:txBody>
      </p:sp>
      <p:sp>
        <p:nvSpPr>
          <p:cNvPr id="16" name="Title 15">
            <a:extLst>
              <a:ext uri="{FF2B5EF4-FFF2-40B4-BE49-F238E27FC236}">
                <a16:creationId xmlns:a16="http://schemas.microsoft.com/office/drawing/2014/main" id="{92FED08F-6A0D-447D-A6EC-3B707BB40DED}"/>
              </a:ext>
            </a:extLst>
          </p:cNvPr>
          <p:cNvSpPr>
            <a:spLocks noGrp="1"/>
          </p:cNvSpPr>
          <p:nvPr>
            <p:ph type="title"/>
          </p:nvPr>
        </p:nvSpPr>
        <p:spPr/>
        <p:txBody>
          <a:bodyPr/>
          <a:lstStyle/>
          <a:p>
            <a:r>
              <a:rPr lang="en-US"/>
              <a:t>GOAL 5 </a:t>
            </a:r>
          </a:p>
        </p:txBody>
      </p:sp>
      <p:sp>
        <p:nvSpPr>
          <p:cNvPr id="3" name="Date Placeholder 2"/>
          <p:cNvSpPr>
            <a:spLocks noGrp="1"/>
          </p:cNvSpPr>
          <p:nvPr>
            <p:ph type="dt" sz="half" idx="10"/>
          </p:nvPr>
        </p:nvSpPr>
        <p:spPr>
          <a:xfrm>
            <a:off x="-20595" y="6550025"/>
            <a:ext cx="1345608" cy="365125"/>
          </a:xfrm>
        </p:spPr>
        <p:txBody>
          <a:bodyPr/>
          <a:lstStyle/>
          <a:p>
            <a:r>
              <a:rPr lang="en-US"/>
              <a:t>5/24/2022</a:t>
            </a:r>
          </a:p>
        </p:txBody>
      </p:sp>
      <p:sp>
        <p:nvSpPr>
          <p:cNvPr id="6" name="object 9"/>
          <p:cNvSpPr/>
          <p:nvPr/>
        </p:nvSpPr>
        <p:spPr>
          <a:xfrm>
            <a:off x="243147" y="3051838"/>
            <a:ext cx="2867405" cy="3156203"/>
          </a:xfrm>
          <a:prstGeom prst="rect">
            <a:avLst/>
          </a:prstGeom>
          <a:blipFill>
            <a:blip r:embed="rId3" cstate="print"/>
            <a:stretch>
              <a:fillRect/>
            </a:stretch>
          </a:blipFill>
        </p:spPr>
        <p:txBody>
          <a:bodyPr wrap="square" lIns="0" tIns="0" rIns="0" bIns="0" rtlCol="0"/>
          <a:lstStyle/>
          <a:p>
            <a:endParaRPr/>
          </a:p>
        </p:txBody>
      </p:sp>
      <p:sp>
        <p:nvSpPr>
          <p:cNvPr id="7" name="object 10"/>
          <p:cNvSpPr/>
          <p:nvPr/>
        </p:nvSpPr>
        <p:spPr>
          <a:xfrm>
            <a:off x="154755" y="6269637"/>
            <a:ext cx="3044190" cy="0"/>
          </a:xfrm>
          <a:custGeom>
            <a:avLst/>
            <a:gdLst/>
            <a:ahLst/>
            <a:cxnLst/>
            <a:rect l="l" t="t" r="r" b="b"/>
            <a:pathLst>
              <a:path w="3044190">
                <a:moveTo>
                  <a:pt x="0" y="0"/>
                </a:moveTo>
                <a:lnTo>
                  <a:pt x="3044190" y="0"/>
                </a:lnTo>
              </a:path>
            </a:pathLst>
          </a:custGeom>
          <a:ln w="54610">
            <a:solidFill>
              <a:srgbClr val="000000"/>
            </a:solidFill>
          </a:ln>
        </p:spPr>
        <p:txBody>
          <a:bodyPr wrap="square" lIns="0" tIns="0" rIns="0" bIns="0" rtlCol="0"/>
          <a:lstStyle/>
          <a:p>
            <a:endParaRPr/>
          </a:p>
        </p:txBody>
      </p:sp>
      <p:sp>
        <p:nvSpPr>
          <p:cNvPr id="8" name="object 11"/>
          <p:cNvSpPr/>
          <p:nvPr/>
        </p:nvSpPr>
        <p:spPr>
          <a:xfrm>
            <a:off x="181501" y="3016531"/>
            <a:ext cx="0" cy="3225800"/>
          </a:xfrm>
          <a:custGeom>
            <a:avLst/>
            <a:gdLst/>
            <a:ahLst/>
            <a:cxnLst/>
            <a:rect l="l" t="t" r="r" b="b"/>
            <a:pathLst>
              <a:path h="3225800">
                <a:moveTo>
                  <a:pt x="0" y="0"/>
                </a:moveTo>
                <a:lnTo>
                  <a:pt x="0" y="3225800"/>
                </a:lnTo>
              </a:path>
            </a:pathLst>
          </a:custGeom>
          <a:ln w="53492">
            <a:solidFill>
              <a:srgbClr val="000000"/>
            </a:solidFill>
          </a:ln>
        </p:spPr>
        <p:txBody>
          <a:bodyPr wrap="square" lIns="0" tIns="0" rIns="0" bIns="0" rtlCol="0"/>
          <a:lstStyle/>
          <a:p>
            <a:endParaRPr/>
          </a:p>
        </p:txBody>
      </p:sp>
      <p:sp>
        <p:nvSpPr>
          <p:cNvPr id="9" name="object 12"/>
          <p:cNvSpPr/>
          <p:nvPr/>
        </p:nvSpPr>
        <p:spPr>
          <a:xfrm>
            <a:off x="154755" y="2989862"/>
            <a:ext cx="3044190" cy="0"/>
          </a:xfrm>
          <a:custGeom>
            <a:avLst/>
            <a:gdLst/>
            <a:ahLst/>
            <a:cxnLst/>
            <a:rect l="l" t="t" r="r" b="b"/>
            <a:pathLst>
              <a:path w="3044190">
                <a:moveTo>
                  <a:pt x="0" y="0"/>
                </a:moveTo>
                <a:lnTo>
                  <a:pt x="3044190" y="0"/>
                </a:lnTo>
              </a:path>
            </a:pathLst>
          </a:custGeom>
          <a:ln w="53339">
            <a:solidFill>
              <a:srgbClr val="000000"/>
            </a:solidFill>
          </a:ln>
        </p:spPr>
        <p:txBody>
          <a:bodyPr wrap="square" lIns="0" tIns="0" rIns="0" bIns="0" rtlCol="0"/>
          <a:lstStyle/>
          <a:p>
            <a:endParaRPr/>
          </a:p>
        </p:txBody>
      </p:sp>
      <p:sp>
        <p:nvSpPr>
          <p:cNvPr id="10" name="object 13"/>
          <p:cNvSpPr/>
          <p:nvPr/>
        </p:nvSpPr>
        <p:spPr>
          <a:xfrm>
            <a:off x="3172198" y="3016938"/>
            <a:ext cx="0" cy="3226435"/>
          </a:xfrm>
          <a:custGeom>
            <a:avLst/>
            <a:gdLst/>
            <a:ahLst/>
            <a:cxnLst/>
            <a:rect l="l" t="t" r="r" b="b"/>
            <a:pathLst>
              <a:path h="3226435">
                <a:moveTo>
                  <a:pt x="0" y="0"/>
                </a:moveTo>
                <a:lnTo>
                  <a:pt x="0" y="3226003"/>
                </a:lnTo>
              </a:path>
            </a:pathLst>
          </a:custGeom>
          <a:ln w="53492">
            <a:solidFill>
              <a:srgbClr val="000000"/>
            </a:solidFill>
          </a:ln>
        </p:spPr>
        <p:txBody>
          <a:bodyPr wrap="square" lIns="0" tIns="0" rIns="0" bIns="0" rtlCol="0"/>
          <a:lstStyle/>
          <a:p>
            <a:endParaRPr/>
          </a:p>
        </p:txBody>
      </p:sp>
      <p:sp>
        <p:nvSpPr>
          <p:cNvPr id="11" name="object 14"/>
          <p:cNvSpPr/>
          <p:nvPr/>
        </p:nvSpPr>
        <p:spPr>
          <a:xfrm>
            <a:off x="226078" y="6215662"/>
            <a:ext cx="2901950" cy="0"/>
          </a:xfrm>
          <a:custGeom>
            <a:avLst/>
            <a:gdLst/>
            <a:ahLst/>
            <a:cxnLst/>
            <a:rect l="l" t="t" r="r" b="b"/>
            <a:pathLst>
              <a:path w="2901950">
                <a:moveTo>
                  <a:pt x="0" y="0"/>
                </a:moveTo>
                <a:lnTo>
                  <a:pt x="2901543" y="0"/>
                </a:lnTo>
              </a:path>
            </a:pathLst>
          </a:custGeom>
          <a:ln w="17779">
            <a:solidFill>
              <a:srgbClr val="000000"/>
            </a:solidFill>
          </a:ln>
        </p:spPr>
        <p:txBody>
          <a:bodyPr wrap="square" lIns="0" tIns="0" rIns="0" bIns="0" rtlCol="0"/>
          <a:lstStyle/>
          <a:p>
            <a:endParaRPr/>
          </a:p>
        </p:txBody>
      </p:sp>
      <p:sp>
        <p:nvSpPr>
          <p:cNvPr id="12" name="object 15"/>
          <p:cNvSpPr/>
          <p:nvPr/>
        </p:nvSpPr>
        <p:spPr>
          <a:xfrm>
            <a:off x="234993" y="3052092"/>
            <a:ext cx="0" cy="3154680"/>
          </a:xfrm>
          <a:custGeom>
            <a:avLst/>
            <a:gdLst/>
            <a:ahLst/>
            <a:cxnLst/>
            <a:rect l="l" t="t" r="r" b="b"/>
            <a:pathLst>
              <a:path h="3154679">
                <a:moveTo>
                  <a:pt x="0" y="0"/>
                </a:moveTo>
                <a:lnTo>
                  <a:pt x="0" y="3154680"/>
                </a:lnTo>
              </a:path>
            </a:pathLst>
          </a:custGeom>
          <a:ln w="17830">
            <a:solidFill>
              <a:srgbClr val="000000"/>
            </a:solidFill>
          </a:ln>
        </p:spPr>
        <p:txBody>
          <a:bodyPr wrap="square" lIns="0" tIns="0" rIns="0" bIns="0" rtlCol="0"/>
          <a:lstStyle/>
          <a:p>
            <a:endParaRPr/>
          </a:p>
        </p:txBody>
      </p:sp>
      <p:sp>
        <p:nvSpPr>
          <p:cNvPr id="13" name="object 16"/>
          <p:cNvSpPr/>
          <p:nvPr/>
        </p:nvSpPr>
        <p:spPr>
          <a:xfrm>
            <a:off x="226078" y="3043202"/>
            <a:ext cx="2901950" cy="0"/>
          </a:xfrm>
          <a:custGeom>
            <a:avLst/>
            <a:gdLst/>
            <a:ahLst/>
            <a:cxnLst/>
            <a:rect l="l" t="t" r="r" b="b"/>
            <a:pathLst>
              <a:path w="2901950">
                <a:moveTo>
                  <a:pt x="0" y="0"/>
                </a:moveTo>
                <a:lnTo>
                  <a:pt x="2901543" y="0"/>
                </a:lnTo>
              </a:path>
            </a:pathLst>
          </a:custGeom>
          <a:ln w="17780">
            <a:solidFill>
              <a:srgbClr val="000000"/>
            </a:solidFill>
          </a:ln>
        </p:spPr>
        <p:txBody>
          <a:bodyPr wrap="square" lIns="0" tIns="0" rIns="0" bIns="0" rtlCol="0"/>
          <a:lstStyle/>
          <a:p>
            <a:endParaRPr/>
          </a:p>
        </p:txBody>
      </p:sp>
      <p:sp>
        <p:nvSpPr>
          <p:cNvPr id="14" name="object 17"/>
          <p:cNvSpPr/>
          <p:nvPr/>
        </p:nvSpPr>
        <p:spPr>
          <a:xfrm>
            <a:off x="3118706" y="3052599"/>
            <a:ext cx="0" cy="3154680"/>
          </a:xfrm>
          <a:custGeom>
            <a:avLst/>
            <a:gdLst/>
            <a:ahLst/>
            <a:cxnLst/>
            <a:rect l="l" t="t" r="r" b="b"/>
            <a:pathLst>
              <a:path h="3154679">
                <a:moveTo>
                  <a:pt x="0" y="0"/>
                </a:moveTo>
                <a:lnTo>
                  <a:pt x="0" y="3154680"/>
                </a:lnTo>
              </a:path>
            </a:pathLst>
          </a:custGeom>
          <a:ln w="17830">
            <a:solidFill>
              <a:srgbClr val="000000"/>
            </a:solidFill>
          </a:ln>
        </p:spPr>
        <p:txBody>
          <a:bodyPr wrap="square" lIns="0" tIns="0" rIns="0" bIns="0" rtlCol="0"/>
          <a:lstStyle/>
          <a:p>
            <a:endParaRPr/>
          </a:p>
        </p:txBody>
      </p:sp>
      <p:sp>
        <p:nvSpPr>
          <p:cNvPr id="27" name="object 28"/>
          <p:cNvSpPr txBox="1"/>
          <p:nvPr/>
        </p:nvSpPr>
        <p:spPr>
          <a:xfrm>
            <a:off x="6899067" y="2731853"/>
            <a:ext cx="469265" cy="269875"/>
          </a:xfrm>
          <a:prstGeom prst="rect">
            <a:avLst/>
          </a:prstGeom>
        </p:spPr>
        <p:txBody>
          <a:bodyPr vert="horz" wrap="square" lIns="0" tIns="12700" rIns="0" bIns="0" rtlCol="0">
            <a:spAutoFit/>
          </a:bodyPr>
          <a:lstStyle/>
          <a:p>
            <a:pPr marL="12700">
              <a:lnSpc>
                <a:spcPct val="100000"/>
              </a:lnSpc>
              <a:spcBef>
                <a:spcPts val="100"/>
              </a:spcBef>
            </a:pPr>
            <a:r>
              <a:rPr sz="1600" spc="-95">
                <a:solidFill>
                  <a:srgbClr val="FFFFFF"/>
                </a:solidFill>
                <a:latin typeface="Franklin Gothic Book"/>
                <a:cs typeface="Franklin Gothic Book"/>
              </a:rPr>
              <a:t>T</a:t>
            </a:r>
            <a:r>
              <a:rPr sz="1600">
                <a:solidFill>
                  <a:srgbClr val="FFFFFF"/>
                </a:solidFill>
                <a:latin typeface="Franklin Gothic Book"/>
                <a:cs typeface="Franklin Gothic Book"/>
              </a:rPr>
              <a:t>op</a:t>
            </a:r>
            <a:r>
              <a:rPr sz="1600" spc="-5">
                <a:solidFill>
                  <a:srgbClr val="FFFFFF"/>
                </a:solidFill>
                <a:latin typeface="Franklin Gothic Book"/>
                <a:cs typeface="Franklin Gothic Book"/>
              </a:rPr>
              <a:t>i</a:t>
            </a:r>
            <a:r>
              <a:rPr sz="1600">
                <a:solidFill>
                  <a:srgbClr val="FFFFFF"/>
                </a:solidFill>
                <a:latin typeface="Franklin Gothic Book"/>
                <a:cs typeface="Franklin Gothic Book"/>
              </a:rPr>
              <a:t>c</a:t>
            </a:r>
            <a:endParaRPr sz="1600">
              <a:latin typeface="Franklin Gothic Book"/>
              <a:cs typeface="Franklin Gothic Book"/>
            </a:endParaRPr>
          </a:p>
        </p:txBody>
      </p:sp>
      <p:sp>
        <p:nvSpPr>
          <p:cNvPr id="29" name="object 30"/>
          <p:cNvSpPr txBox="1"/>
          <p:nvPr/>
        </p:nvSpPr>
        <p:spPr>
          <a:xfrm>
            <a:off x="8703389" y="2714376"/>
            <a:ext cx="1517650" cy="269875"/>
          </a:xfrm>
          <a:prstGeom prst="rect">
            <a:avLst/>
          </a:prstGeom>
        </p:spPr>
        <p:txBody>
          <a:bodyPr vert="horz" wrap="square" lIns="0" tIns="12700" rIns="0" bIns="0" rtlCol="0">
            <a:spAutoFit/>
          </a:bodyPr>
          <a:lstStyle/>
          <a:p>
            <a:pPr marL="12700">
              <a:lnSpc>
                <a:spcPct val="100000"/>
              </a:lnSpc>
              <a:spcBef>
                <a:spcPts val="100"/>
              </a:spcBef>
            </a:pPr>
            <a:r>
              <a:rPr sz="1600" spc="10">
                <a:solidFill>
                  <a:srgbClr val="FFFFFF"/>
                </a:solidFill>
                <a:latin typeface="Franklin Gothic Book"/>
                <a:cs typeface="Franklin Gothic Book"/>
              </a:rPr>
              <a:t>Short</a:t>
            </a:r>
            <a:r>
              <a:rPr sz="1600" spc="-60">
                <a:solidFill>
                  <a:srgbClr val="FFFFFF"/>
                </a:solidFill>
                <a:latin typeface="Franklin Gothic Book"/>
                <a:cs typeface="Franklin Gothic Book"/>
              </a:rPr>
              <a:t> </a:t>
            </a:r>
            <a:r>
              <a:rPr sz="1600" spc="-5">
                <a:solidFill>
                  <a:srgbClr val="FFFFFF"/>
                </a:solidFill>
                <a:latin typeface="Franklin Gothic Book"/>
                <a:cs typeface="Franklin Gothic Book"/>
              </a:rPr>
              <a:t>Description</a:t>
            </a:r>
            <a:endParaRPr sz="1600">
              <a:latin typeface="Franklin Gothic Book"/>
              <a:cs typeface="Franklin Gothic Book"/>
            </a:endParaRPr>
          </a:p>
        </p:txBody>
      </p:sp>
      <p:sp>
        <p:nvSpPr>
          <p:cNvPr id="35" name="object 36"/>
          <p:cNvSpPr txBox="1"/>
          <p:nvPr/>
        </p:nvSpPr>
        <p:spPr>
          <a:xfrm>
            <a:off x="3423461" y="3515344"/>
            <a:ext cx="3153435" cy="2228174"/>
          </a:xfrm>
          <a:prstGeom prst="rect">
            <a:avLst/>
          </a:prstGeom>
        </p:spPr>
        <p:txBody>
          <a:bodyPr vert="horz" wrap="square" lIns="0" tIns="12065" rIns="0" bIns="0" rtlCol="0">
            <a:spAutoFit/>
          </a:bodyPr>
          <a:lstStyle/>
          <a:p>
            <a:pPr marL="241300" marR="5080" indent="-228600">
              <a:lnSpc>
                <a:spcPct val="100000"/>
              </a:lnSpc>
              <a:spcBef>
                <a:spcPts val="95"/>
              </a:spcBef>
              <a:buAutoNum type="arabicPeriod"/>
              <a:tabLst>
                <a:tab pos="241935" algn="l"/>
              </a:tabLst>
            </a:pPr>
            <a:r>
              <a:rPr>
                <a:solidFill>
                  <a:srgbClr val="111C4E"/>
                </a:solidFill>
                <a:latin typeface="Arial" panose="020B0604020202020204" pitchFamily="34" charset="0"/>
                <a:cs typeface="Arial" panose="020B0604020202020204" pitchFamily="34" charset="0"/>
              </a:rPr>
              <a:t>Improve the digital engineering knowledge  base</a:t>
            </a:r>
          </a:p>
          <a:p>
            <a:pPr marL="241300" marR="488950" indent="-228600">
              <a:lnSpc>
                <a:spcPct val="100000"/>
              </a:lnSpc>
              <a:buAutoNum type="arabicPeriod"/>
              <a:tabLst>
                <a:tab pos="241935" algn="l"/>
              </a:tabLst>
            </a:pPr>
            <a:r>
              <a:rPr>
                <a:solidFill>
                  <a:srgbClr val="111C4E"/>
                </a:solidFill>
                <a:latin typeface="Arial" panose="020B0604020202020204" pitchFamily="34" charset="0"/>
                <a:cs typeface="Arial" panose="020B0604020202020204" pitchFamily="34" charset="0"/>
              </a:rPr>
              <a:t>Lead and support digital engineering  transformation efforts</a:t>
            </a:r>
          </a:p>
          <a:p>
            <a:pPr marL="241300" indent="-228600">
              <a:lnSpc>
                <a:spcPct val="100000"/>
              </a:lnSpc>
              <a:spcBef>
                <a:spcPts val="5"/>
              </a:spcBef>
              <a:buAutoNum type="arabicPeriod"/>
              <a:tabLst>
                <a:tab pos="241935" algn="l"/>
              </a:tabLst>
            </a:pPr>
            <a:r>
              <a:rPr>
                <a:solidFill>
                  <a:srgbClr val="111C4E"/>
                </a:solidFill>
                <a:latin typeface="Arial" panose="020B0604020202020204" pitchFamily="34" charset="0"/>
                <a:cs typeface="Arial" panose="020B0604020202020204" pitchFamily="34" charset="0"/>
              </a:rPr>
              <a:t>Build and prepare the workforce</a:t>
            </a:r>
          </a:p>
        </p:txBody>
      </p:sp>
      <p:sp>
        <p:nvSpPr>
          <p:cNvPr id="37" name="object 38"/>
          <p:cNvSpPr/>
          <p:nvPr/>
        </p:nvSpPr>
        <p:spPr>
          <a:xfrm>
            <a:off x="3492314" y="3121054"/>
            <a:ext cx="1825752" cy="252984"/>
          </a:xfrm>
          <a:prstGeom prst="rect">
            <a:avLst/>
          </a:prstGeom>
          <a:blipFill>
            <a:blip r:embed="rId4" cstate="print"/>
            <a:stretch>
              <a:fillRect/>
            </a:stretch>
          </a:blipFill>
        </p:spPr>
        <p:txBody>
          <a:bodyPr wrap="square" lIns="0" tIns="0" rIns="0" bIns="0" rtlCol="0"/>
          <a:lstStyle/>
          <a:p>
            <a:endParaRPr/>
          </a:p>
        </p:txBody>
      </p:sp>
      <p:sp>
        <p:nvSpPr>
          <p:cNvPr id="22" name="TextBox 21"/>
          <p:cNvSpPr txBox="1"/>
          <p:nvPr/>
        </p:nvSpPr>
        <p:spPr>
          <a:xfrm>
            <a:off x="7069248" y="1396521"/>
            <a:ext cx="4482646" cy="424732"/>
          </a:xfrm>
          <a:prstGeom prst="rect">
            <a:avLst/>
          </a:prstGeom>
          <a:noFill/>
        </p:spPr>
        <p:txBody>
          <a:bodyPr wrap="square" rtlCol="0">
            <a:spAutoFit/>
          </a:bodyPr>
          <a:lstStyle/>
          <a:p>
            <a:pPr lvl="0" algn="ctr">
              <a:lnSpc>
                <a:spcPct val="90000"/>
              </a:lnSpc>
              <a:spcBef>
                <a:spcPts val="1000"/>
              </a:spcBef>
            </a:pPr>
            <a:r>
              <a:rPr lang="en-US" sz="2400" u="sng">
                <a:solidFill>
                  <a:srgbClr val="111C4E"/>
                </a:solidFill>
                <a:latin typeface="Arial" panose="020B0604020202020204" pitchFamily="34" charset="0"/>
                <a:cs typeface="Arial" panose="020B0604020202020204" pitchFamily="34" charset="0"/>
              </a:rPr>
              <a:t>Key Implementation Updates</a:t>
            </a:r>
            <a:endParaRPr lang="en-US" sz="1600" u="sng"/>
          </a:p>
        </p:txBody>
      </p:sp>
      <p:sp>
        <p:nvSpPr>
          <p:cNvPr id="23" name="object 41"/>
          <p:cNvSpPr txBox="1"/>
          <p:nvPr/>
        </p:nvSpPr>
        <p:spPr>
          <a:xfrm>
            <a:off x="6576896" y="1964346"/>
            <a:ext cx="5467349" cy="3705502"/>
          </a:xfrm>
          <a:prstGeom prst="rect">
            <a:avLst/>
          </a:prstGeom>
        </p:spPr>
        <p:txBody>
          <a:bodyPr vert="horz" wrap="square" lIns="0" tIns="12065" rIns="0" bIns="0" rtlCol="0">
            <a:spAutoFit/>
          </a:bodyPr>
          <a:lstStyle/>
          <a:p>
            <a:pPr marL="742950" lvl="1" indent="-285750">
              <a:buFont typeface="Arial" panose="020B0604020202020204" pitchFamily="34" charset="0"/>
              <a:buChar char="•"/>
            </a:pPr>
            <a:r>
              <a:rPr lang="en-US" sz="2000">
                <a:solidFill>
                  <a:srgbClr val="111C4E"/>
                </a:solidFill>
                <a:latin typeface="Arial" panose="020B0604020202020204" pitchFamily="34" charset="0"/>
                <a:cs typeface="Arial" panose="020B0604020202020204" pitchFamily="34" charset="0"/>
              </a:rPr>
              <a:t>Digital Engineering Body of Knowledge (</a:t>
            </a:r>
            <a:r>
              <a:rPr lang="en-US" sz="2000" err="1">
                <a:solidFill>
                  <a:srgbClr val="111C4E"/>
                </a:solidFill>
                <a:latin typeface="Arial" panose="020B0604020202020204" pitchFamily="34" charset="0"/>
                <a:cs typeface="Arial" panose="020B0604020202020204" pitchFamily="34" charset="0"/>
              </a:rPr>
              <a:t>DEBoK</a:t>
            </a:r>
            <a:r>
              <a:rPr lang="en-US" sz="2000">
                <a:solidFill>
                  <a:srgbClr val="111C4E"/>
                </a:solidFill>
                <a:latin typeface="Arial" panose="020B0604020202020204" pitchFamily="34" charset="0"/>
                <a:cs typeface="Arial" panose="020B0604020202020204" pitchFamily="34" charset="0"/>
              </a:rPr>
              <a:t>) Vision</a:t>
            </a:r>
          </a:p>
          <a:p>
            <a:pPr marL="742950" lvl="1" indent="-285750">
              <a:buFont typeface="Arial" panose="020B0604020202020204" pitchFamily="34" charset="0"/>
              <a:buChar char="•"/>
            </a:pPr>
            <a:endParaRPr lang="en-US" sz="200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a:solidFill>
                  <a:srgbClr val="111C4E"/>
                </a:solidFill>
                <a:latin typeface="Arial" panose="020B0604020202020204" pitchFamily="34" charset="0"/>
                <a:cs typeface="Arial" panose="020B0604020202020204" pitchFamily="34" charset="0"/>
              </a:rPr>
              <a:t>USAF Digital Guide</a:t>
            </a:r>
          </a:p>
          <a:p>
            <a:pPr marL="742950" lvl="1" indent="-285750">
              <a:buFont typeface="Arial" panose="020B0604020202020204" pitchFamily="34" charset="0"/>
              <a:buChar char="•"/>
            </a:pPr>
            <a:endParaRPr lang="en-US" sz="200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a:solidFill>
                  <a:srgbClr val="111C4E"/>
                </a:solidFill>
                <a:latin typeface="Arial" panose="020B0604020202020204" pitchFamily="34" charset="0"/>
                <a:cs typeface="Arial" panose="020B0604020202020204" pitchFamily="34" charset="0"/>
              </a:rPr>
              <a:t>USN MBSE Guidebook</a:t>
            </a:r>
          </a:p>
          <a:p>
            <a:pPr marL="742950" lvl="1" indent="-285750">
              <a:buFont typeface="Arial" panose="020B0604020202020204" pitchFamily="34" charset="0"/>
              <a:buChar char="•"/>
            </a:pPr>
            <a:endParaRPr lang="en-US" sz="200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a:solidFill>
                  <a:srgbClr val="111C4E"/>
                </a:solidFill>
                <a:latin typeface="Arial" panose="020B0604020202020204" pitchFamily="34" charset="0"/>
                <a:cs typeface="Arial" panose="020B0604020202020204" pitchFamily="34" charset="0"/>
              </a:rPr>
              <a:t>Service Workforce Training</a:t>
            </a:r>
          </a:p>
          <a:p>
            <a:pPr marL="742950" lvl="1" indent="-285750">
              <a:buFont typeface="Arial" panose="020B0604020202020204" pitchFamily="34" charset="0"/>
              <a:buChar char="•"/>
            </a:pPr>
            <a:endParaRPr lang="en-US" sz="2000">
              <a:solidFill>
                <a:srgbClr val="111C4E"/>
              </a:solidFill>
              <a:latin typeface="Arial" panose="020B0604020202020204" pitchFamily="34" charset="0"/>
              <a:cs typeface="Arial" panose="020B0604020202020204" pitchFamily="34" charset="0"/>
            </a:endParaRPr>
          </a:p>
          <a:p>
            <a:endParaRPr lang="en-US" sz="2000" b="1">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2000">
              <a:latin typeface=" Arial"/>
              <a:cs typeface="Arial" panose="020B0604020202020204" pitchFamily="34" charset="0"/>
            </a:endParaRPr>
          </a:p>
        </p:txBody>
      </p:sp>
    </p:spTree>
    <p:extLst>
      <p:ext uri="{BB962C8B-B14F-4D97-AF65-F5344CB8AC3E}">
        <p14:creationId xmlns:p14="http://schemas.microsoft.com/office/powerpoint/2010/main" val="187620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66F261-91C4-43DD-82FD-552701837230}"/>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pPr/>
              <a:t>12</a:t>
            </a:fld>
            <a:endParaRPr lang="en-US"/>
          </a:p>
        </p:txBody>
      </p:sp>
      <p:sp>
        <p:nvSpPr>
          <p:cNvPr id="4" name="Title 3">
            <a:extLst>
              <a:ext uri="{FF2B5EF4-FFF2-40B4-BE49-F238E27FC236}">
                <a16:creationId xmlns:a16="http://schemas.microsoft.com/office/drawing/2014/main" id="{98DCD6AF-F19C-44AB-B0AB-C6B591FCC17B}"/>
              </a:ext>
            </a:extLst>
          </p:cNvPr>
          <p:cNvSpPr>
            <a:spLocks noGrp="1"/>
          </p:cNvSpPr>
          <p:nvPr>
            <p:ph type="title"/>
          </p:nvPr>
        </p:nvSpPr>
        <p:spPr>
          <a:xfrm>
            <a:off x="1352552" y="323428"/>
            <a:ext cx="10250444" cy="677002"/>
          </a:xfrm>
        </p:spPr>
        <p:txBody>
          <a:bodyPr/>
          <a:lstStyle/>
          <a:p>
            <a:r>
              <a:rPr lang="en-US"/>
              <a:t>For Additional Information</a:t>
            </a:r>
          </a:p>
        </p:txBody>
      </p:sp>
      <p:sp>
        <p:nvSpPr>
          <p:cNvPr id="5" name="Date Placeholder 4"/>
          <p:cNvSpPr>
            <a:spLocks noGrp="1"/>
          </p:cNvSpPr>
          <p:nvPr>
            <p:ph type="dt" sz="half" idx="10"/>
          </p:nvPr>
        </p:nvSpPr>
        <p:spPr/>
        <p:txBody>
          <a:bodyPr/>
          <a:lstStyle/>
          <a:p>
            <a:r>
              <a:rPr lang="en-US"/>
              <a:t>5/24/2022</a:t>
            </a:r>
          </a:p>
        </p:txBody>
      </p:sp>
      <p:pic>
        <p:nvPicPr>
          <p:cNvPr id="9" name="Picture 9">
            <a:extLst>
              <a:ext uri="{FF2B5EF4-FFF2-40B4-BE49-F238E27FC236}">
                <a16:creationId xmlns:a16="http://schemas.microsoft.com/office/drawing/2014/main" id="{A5BA3505-EB3B-CB2D-CA7B-EB86C53C0978}"/>
              </a:ext>
            </a:extLst>
          </p:cNvPr>
          <p:cNvPicPr>
            <a:picLocks noGrp="1" noChangeAspect="1"/>
          </p:cNvPicPr>
          <p:nvPr>
            <p:ph idx="1"/>
          </p:nvPr>
        </p:nvPicPr>
        <p:blipFill>
          <a:blip r:embed="rId2"/>
          <a:stretch>
            <a:fillRect/>
          </a:stretch>
        </p:blipFill>
        <p:spPr>
          <a:xfrm>
            <a:off x="2371726" y="2691278"/>
            <a:ext cx="7448550" cy="2476500"/>
          </a:xfrm>
        </p:spPr>
      </p:pic>
    </p:spTree>
    <p:extLst>
      <p:ext uri="{BB962C8B-B14F-4D97-AF65-F5344CB8AC3E}">
        <p14:creationId xmlns:p14="http://schemas.microsoft.com/office/powerpoint/2010/main" val="3781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66F261-91C4-43DD-82FD-552701837230}"/>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pPr/>
              <a:t>13</a:t>
            </a:fld>
            <a:endParaRPr lang="en-US"/>
          </a:p>
        </p:txBody>
      </p:sp>
      <p:sp>
        <p:nvSpPr>
          <p:cNvPr id="4" name="Title 3">
            <a:extLst>
              <a:ext uri="{FF2B5EF4-FFF2-40B4-BE49-F238E27FC236}">
                <a16:creationId xmlns:a16="http://schemas.microsoft.com/office/drawing/2014/main" id="{98DCD6AF-F19C-44AB-B0AB-C6B591FCC17B}"/>
              </a:ext>
            </a:extLst>
          </p:cNvPr>
          <p:cNvSpPr>
            <a:spLocks noGrp="1"/>
          </p:cNvSpPr>
          <p:nvPr>
            <p:ph type="title"/>
          </p:nvPr>
        </p:nvSpPr>
        <p:spPr>
          <a:xfrm>
            <a:off x="1352552" y="323428"/>
            <a:ext cx="10250444" cy="677002"/>
          </a:xfrm>
        </p:spPr>
        <p:txBody>
          <a:bodyPr/>
          <a:lstStyle/>
          <a:p>
            <a:r>
              <a:rPr lang="en-US"/>
              <a:t>BACK-UP SLIDES</a:t>
            </a:r>
          </a:p>
        </p:txBody>
      </p:sp>
    </p:spTree>
    <p:extLst>
      <p:ext uri="{BB962C8B-B14F-4D97-AF65-F5344CB8AC3E}">
        <p14:creationId xmlns:p14="http://schemas.microsoft.com/office/powerpoint/2010/main" val="170421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2052" y="247518"/>
            <a:ext cx="10225548" cy="430907"/>
          </a:xfrm>
        </p:spPr>
        <p:txBody>
          <a:bodyPr>
            <a:noAutofit/>
          </a:bodyPr>
          <a:lstStyle/>
          <a:p>
            <a:pPr algn="ctr"/>
            <a:r>
              <a:rPr lang="en-US" sz="3600"/>
              <a:t>DSB GEMS Task Force(2018) – Imagine if…..</a:t>
            </a:r>
          </a:p>
        </p:txBody>
      </p:sp>
      <p:sp>
        <p:nvSpPr>
          <p:cNvPr id="8" name="Content Placeholder 7"/>
          <p:cNvSpPr>
            <a:spLocks noGrp="1"/>
          </p:cNvSpPr>
          <p:nvPr>
            <p:ph type="body" idx="1"/>
          </p:nvPr>
        </p:nvSpPr>
        <p:spPr>
          <a:xfrm>
            <a:off x="409826" y="1571669"/>
            <a:ext cx="11167658" cy="4182585"/>
          </a:xfrm>
        </p:spPr>
        <p:txBody>
          <a:bodyPr>
            <a:noAutofit/>
          </a:bodyPr>
          <a:lstStyle/>
          <a:p>
            <a:r>
              <a:rPr lang="en-US" sz="2000" u="sng">
                <a:latin typeface=" Arial"/>
              </a:rPr>
              <a:t>Acquisition decisions</a:t>
            </a:r>
            <a:r>
              <a:rPr lang="en-US" sz="2000">
                <a:latin typeface=" Arial"/>
              </a:rPr>
              <a:t> were based on competing proposed models inside a synthetic multi-domain battlespace environment</a:t>
            </a:r>
          </a:p>
          <a:p>
            <a:pPr lvl="1" algn="r"/>
            <a:r>
              <a:rPr lang="en-US" sz="2000" b="1" i="1">
                <a:solidFill>
                  <a:schemeClr val="accent6">
                    <a:lumMod val="50000"/>
                  </a:schemeClr>
                </a:solidFill>
                <a:latin typeface=" Arial"/>
              </a:rPr>
              <a:t>improving performance and saving money</a:t>
            </a:r>
          </a:p>
          <a:p>
            <a:r>
              <a:rPr lang="en-US" sz="2000">
                <a:latin typeface=" Arial"/>
              </a:rPr>
              <a:t>Every fielded system had a “digital twin” that reflected the actual experiences of the system </a:t>
            </a:r>
            <a:r>
              <a:rPr lang="en-US" sz="2000" u="sng">
                <a:latin typeface=" Arial"/>
              </a:rPr>
              <a:t>throughout its lifecycle</a:t>
            </a:r>
          </a:p>
          <a:p>
            <a:pPr lvl="1" algn="r"/>
            <a:r>
              <a:rPr lang="en-US" sz="2000" b="1" i="1">
                <a:solidFill>
                  <a:schemeClr val="accent6">
                    <a:lumMod val="50000"/>
                  </a:schemeClr>
                </a:solidFill>
                <a:latin typeface=" Arial"/>
              </a:rPr>
              <a:t>enabling planned maintenance and situational upgrades</a:t>
            </a:r>
          </a:p>
          <a:p>
            <a:r>
              <a:rPr lang="en-US" sz="2000" u="sng">
                <a:latin typeface=" Arial"/>
              </a:rPr>
              <a:t>Joint training</a:t>
            </a:r>
            <a:r>
              <a:rPr lang="en-US" sz="2000">
                <a:latin typeface=" Arial"/>
              </a:rPr>
              <a:t> was conducted via distributed simulations and immersive environments representative of anticipated battlespaces</a:t>
            </a:r>
          </a:p>
          <a:p>
            <a:pPr lvl="1" algn="r"/>
            <a:r>
              <a:rPr lang="en-US" sz="2000" b="1" i="1">
                <a:solidFill>
                  <a:schemeClr val="accent6">
                    <a:lumMod val="50000"/>
                  </a:schemeClr>
                </a:solidFill>
                <a:latin typeface=" Arial"/>
              </a:rPr>
              <a:t>and available wherever and whenever needed</a:t>
            </a:r>
          </a:p>
          <a:p>
            <a:r>
              <a:rPr lang="en-US" sz="2000">
                <a:latin typeface=" Arial"/>
              </a:rPr>
              <a:t>An ongoing campaign of experimentation was established for every mission scenario to </a:t>
            </a:r>
            <a:r>
              <a:rPr lang="en-US" sz="2000" u="sng">
                <a:latin typeface=" Arial"/>
              </a:rPr>
              <a:t>develop new concepts/CONOPs</a:t>
            </a:r>
          </a:p>
          <a:p>
            <a:pPr lvl="1" algn="r"/>
            <a:r>
              <a:rPr lang="en-US" sz="2000" b="1" i="1">
                <a:solidFill>
                  <a:schemeClr val="accent6">
                    <a:lumMod val="50000"/>
                  </a:schemeClr>
                </a:solidFill>
                <a:latin typeface=" Arial"/>
              </a:rPr>
              <a:t>engaging warfighters and motivating innovation</a:t>
            </a:r>
          </a:p>
        </p:txBody>
      </p:sp>
      <p:sp>
        <p:nvSpPr>
          <p:cNvPr id="2" name="Slide Number Placeholder 1">
            <a:extLst>
              <a:ext uri="{FF2B5EF4-FFF2-40B4-BE49-F238E27FC236}">
                <a16:creationId xmlns:a16="http://schemas.microsoft.com/office/drawing/2014/main" id="{E5894668-CD51-476F-9C2A-6063CC5E8D21}"/>
              </a:ext>
            </a:extLst>
          </p:cNvPr>
          <p:cNvSpPr>
            <a:spLocks noGrp="1"/>
          </p:cNvSpPr>
          <p:nvPr>
            <p:ph type="sldNum" sz="quarter" idx="4294967295"/>
          </p:nvPr>
        </p:nvSpPr>
        <p:spPr>
          <a:xfrm>
            <a:off x="10204450" y="6557964"/>
            <a:ext cx="463551" cy="187325"/>
          </a:xfrm>
        </p:spPr>
        <p:txBody>
          <a:bodyPr/>
          <a:lstStyle/>
          <a:p>
            <a:pPr>
              <a:defRPr/>
            </a:pPr>
            <a:fld id="{B553CD31-541E-40CD-987D-5AECD223D6CA}" type="slidenum">
              <a:rPr lang="en-US" smtClean="0"/>
              <a:pPr>
                <a:defRPr/>
              </a:pPr>
              <a:t>14</a:t>
            </a:fld>
            <a:endParaRPr lang="en-US"/>
          </a:p>
        </p:txBody>
      </p:sp>
      <p:sp>
        <p:nvSpPr>
          <p:cNvPr id="4" name="TextBox 3"/>
          <p:cNvSpPr txBox="1"/>
          <p:nvPr/>
        </p:nvSpPr>
        <p:spPr>
          <a:xfrm>
            <a:off x="752168" y="5869908"/>
            <a:ext cx="10825316" cy="646331"/>
          </a:xfrm>
          <a:prstGeom prst="rect">
            <a:avLst/>
          </a:prstGeom>
          <a:solidFill>
            <a:schemeClr val="accent1">
              <a:lumMod val="40000"/>
              <a:lumOff val="60000"/>
            </a:schemeClr>
          </a:solidFill>
          <a:ln w="3175">
            <a:solidFill>
              <a:schemeClr val="tx1"/>
            </a:solidFill>
          </a:ln>
        </p:spPr>
        <p:txBody>
          <a:bodyPr wrap="square" rtlCol="0">
            <a:spAutoFit/>
          </a:bodyPr>
          <a:lstStyle/>
          <a:p>
            <a:r>
              <a:rPr lang="en-US" b="1" u="sng">
                <a:latin typeface=" Arial"/>
              </a:rPr>
              <a:t>From DoD Defense Science Board Task Force Briefing on Gaming, Exercising, Modeling and Simulation (GEMS)</a:t>
            </a:r>
            <a:r>
              <a:rPr lang="en-US" b="1">
                <a:latin typeface=" Arial"/>
              </a:rPr>
              <a:t> </a:t>
            </a:r>
            <a:r>
              <a:rPr lang="en-US">
                <a:latin typeface=" Arial"/>
              </a:rPr>
              <a:t>– chaired by Dr. LaPlante, and Dr. David:]</a:t>
            </a:r>
            <a:endParaRPr lang="en-US" u="sng">
              <a:latin typeface=" Arial"/>
            </a:endParaRPr>
          </a:p>
        </p:txBody>
      </p:sp>
    </p:spTree>
    <p:extLst>
      <p:ext uri="{BB962C8B-B14F-4D97-AF65-F5344CB8AC3E}">
        <p14:creationId xmlns:p14="http://schemas.microsoft.com/office/powerpoint/2010/main" val="1084643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829B0-C0FA-48BA-B1A5-439ACF14B2AD}"/>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pPr/>
              <a:t>2</a:t>
            </a:fld>
            <a:endParaRPr lang="en-US"/>
          </a:p>
        </p:txBody>
      </p:sp>
      <p:sp>
        <p:nvSpPr>
          <p:cNvPr id="17" name="Content Placeholder 16">
            <a:extLst>
              <a:ext uri="{FF2B5EF4-FFF2-40B4-BE49-F238E27FC236}">
                <a16:creationId xmlns:a16="http://schemas.microsoft.com/office/drawing/2014/main" id="{A458E600-42E7-4DD1-9188-BE94862933D5}"/>
              </a:ext>
            </a:extLst>
          </p:cNvPr>
          <p:cNvSpPr>
            <a:spLocks noGrp="1"/>
          </p:cNvSpPr>
          <p:nvPr>
            <p:ph idx="1"/>
          </p:nvPr>
        </p:nvSpPr>
        <p:spPr>
          <a:xfrm>
            <a:off x="589006" y="1577787"/>
            <a:ext cx="8646434" cy="4703483"/>
          </a:xfrm>
        </p:spPr>
        <p:txBody>
          <a:bodyPr vert="horz" lIns="91440" tIns="45720" rIns="91440" bIns="45720" rtlCol="0" anchor="t">
            <a:normAutofit fontScale="85000" lnSpcReduction="10000"/>
          </a:bodyPr>
          <a:lstStyle/>
          <a:p>
            <a:r>
              <a:rPr lang="en-US">
                <a:latin typeface="Arial"/>
                <a:cs typeface="Arial"/>
              </a:rPr>
              <a:t>Champion research, science, technology, engineering, and innovation to maintain the United States military's technological advantage</a:t>
            </a:r>
            <a:endParaRPr lang="en-US"/>
          </a:p>
          <a:p>
            <a:pPr>
              <a:lnSpc>
                <a:spcPct val="110000"/>
              </a:lnSpc>
              <a:spcBef>
                <a:spcPts val="0"/>
              </a:spcBef>
            </a:pPr>
            <a:endParaRPr lang="en-US" sz="1200"/>
          </a:p>
          <a:p>
            <a:pPr lvl="1">
              <a:lnSpc>
                <a:spcPct val="110000"/>
              </a:lnSpc>
              <a:spcBef>
                <a:spcPts val="0"/>
              </a:spcBef>
            </a:pPr>
            <a:r>
              <a:rPr lang="en-US">
                <a:latin typeface="Arial"/>
                <a:cs typeface="Arial"/>
              </a:rPr>
              <a:t>Primary advisor to DoD leadership on all matters pertaining to the Department’s Research and Engineering (R&amp;E) enterprise, tech development and transition, developmental prototyping, experimentation, and administration of test ranges and activities</a:t>
            </a:r>
          </a:p>
          <a:p>
            <a:pPr lvl="1">
              <a:lnSpc>
                <a:spcPct val="110000"/>
              </a:lnSpc>
              <a:spcBef>
                <a:spcPts val="0"/>
              </a:spcBef>
            </a:pPr>
            <a:endParaRPr lang="en-US" sz="1200"/>
          </a:p>
          <a:p>
            <a:pPr lvl="1">
              <a:lnSpc>
                <a:spcPct val="110000"/>
              </a:lnSpc>
              <a:spcBef>
                <a:spcPts val="0"/>
              </a:spcBef>
            </a:pPr>
            <a:r>
              <a:rPr lang="en-US">
                <a:latin typeface="Arial"/>
                <a:cs typeface="Arial"/>
              </a:rPr>
              <a:t>Lead responsibility within DoD for synchronizing Science and Technology (S&amp;T) efforts across the DoD, the Joint Staff and the Services</a:t>
            </a:r>
          </a:p>
          <a:p>
            <a:pPr lvl="1">
              <a:lnSpc>
                <a:spcPct val="110000"/>
              </a:lnSpc>
              <a:spcBef>
                <a:spcPts val="0"/>
              </a:spcBef>
            </a:pPr>
            <a:endParaRPr lang="en-US" sz="1200"/>
          </a:p>
          <a:p>
            <a:r>
              <a:rPr lang="en-US">
                <a:latin typeface="Arial"/>
                <a:cs typeface="Arial"/>
              </a:rPr>
              <a:t>Harness the incredible innovation ecosystem both domestically and globally in order to stay ahead of our competitors</a:t>
            </a:r>
            <a:endParaRPr lang="en-US"/>
          </a:p>
        </p:txBody>
      </p:sp>
      <p:sp>
        <p:nvSpPr>
          <p:cNvPr id="16" name="Title 15">
            <a:extLst>
              <a:ext uri="{FF2B5EF4-FFF2-40B4-BE49-F238E27FC236}">
                <a16:creationId xmlns:a16="http://schemas.microsoft.com/office/drawing/2014/main" id="{92FED08F-6A0D-447D-A6EC-3B707BB40DED}"/>
              </a:ext>
            </a:extLst>
          </p:cNvPr>
          <p:cNvSpPr>
            <a:spLocks noGrp="1"/>
          </p:cNvSpPr>
          <p:nvPr>
            <p:ph type="title"/>
          </p:nvPr>
        </p:nvSpPr>
        <p:spPr/>
        <p:txBody>
          <a:bodyPr vert="horz" lIns="91440" tIns="45720" rIns="91440" bIns="45720" rtlCol="0" anchor="ctr">
            <a:normAutofit fontScale="90000"/>
          </a:bodyPr>
          <a:lstStyle/>
          <a:p>
            <a:r>
              <a:rPr lang="en-US">
                <a:latin typeface="Franklin Gothic Medium Cond"/>
                <a:cs typeface="Arial"/>
              </a:rPr>
              <a:t>Under Secretary of Defense (Research &amp; Engineering)</a:t>
            </a:r>
            <a:br>
              <a:rPr lang="en-US">
                <a:latin typeface="Franklin Gothic Medium Cond"/>
                <a:cs typeface="Arial"/>
              </a:rPr>
            </a:br>
            <a:r>
              <a:rPr lang="en-US" sz="2700">
                <a:latin typeface="Franklin Gothic Medium Cond"/>
                <a:cs typeface="Arial"/>
              </a:rPr>
              <a:t>                      Technology Vision for an Era of Competition </a:t>
            </a:r>
            <a:endParaRPr lang="en-US"/>
          </a:p>
        </p:txBody>
      </p:sp>
      <p:sp>
        <p:nvSpPr>
          <p:cNvPr id="6" name="object 7"/>
          <p:cNvSpPr/>
          <p:nvPr/>
        </p:nvSpPr>
        <p:spPr>
          <a:xfrm>
            <a:off x="9352142" y="1650454"/>
            <a:ext cx="2285999" cy="1434083"/>
          </a:xfrm>
          <a:prstGeom prst="rect">
            <a:avLst/>
          </a:prstGeom>
          <a:blipFill>
            <a:blip r:embed="rId2" cstate="print"/>
            <a:stretch>
              <a:fillRect/>
            </a:stretch>
          </a:blipFill>
        </p:spPr>
        <p:txBody>
          <a:bodyPr wrap="square" lIns="0" tIns="0" rIns="0" bIns="0" rtlCol="0"/>
          <a:lstStyle/>
          <a:p>
            <a:endParaRPr/>
          </a:p>
        </p:txBody>
      </p:sp>
      <p:sp>
        <p:nvSpPr>
          <p:cNvPr id="7" name="object 8"/>
          <p:cNvSpPr/>
          <p:nvPr/>
        </p:nvSpPr>
        <p:spPr>
          <a:xfrm>
            <a:off x="9337663" y="1635976"/>
            <a:ext cx="2315210" cy="1463040"/>
          </a:xfrm>
          <a:custGeom>
            <a:avLst/>
            <a:gdLst/>
            <a:ahLst/>
            <a:cxnLst/>
            <a:rect l="l" t="t" r="r" b="b"/>
            <a:pathLst>
              <a:path w="2315209" h="1463039">
                <a:moveTo>
                  <a:pt x="0" y="0"/>
                </a:moveTo>
                <a:lnTo>
                  <a:pt x="2314956" y="0"/>
                </a:lnTo>
                <a:lnTo>
                  <a:pt x="2314956" y="1463039"/>
                </a:lnTo>
                <a:lnTo>
                  <a:pt x="0" y="1463039"/>
                </a:lnTo>
                <a:lnTo>
                  <a:pt x="0" y="0"/>
                </a:lnTo>
                <a:close/>
              </a:path>
            </a:pathLst>
          </a:custGeom>
          <a:ln w="28956">
            <a:solidFill>
              <a:srgbClr val="000000"/>
            </a:solidFill>
          </a:ln>
        </p:spPr>
        <p:txBody>
          <a:bodyPr wrap="square" lIns="0" tIns="0" rIns="0" bIns="0" rtlCol="0"/>
          <a:lstStyle/>
          <a:p>
            <a:endParaRPr/>
          </a:p>
        </p:txBody>
      </p:sp>
      <p:sp>
        <p:nvSpPr>
          <p:cNvPr id="8" name="object 9"/>
          <p:cNvSpPr/>
          <p:nvPr/>
        </p:nvSpPr>
        <p:spPr>
          <a:xfrm>
            <a:off x="9352142" y="4912576"/>
            <a:ext cx="2285999" cy="1257388"/>
          </a:xfrm>
          <a:prstGeom prst="rect">
            <a:avLst/>
          </a:prstGeom>
          <a:blipFill>
            <a:blip r:embed="rId3" cstate="print"/>
            <a:stretch>
              <a:fillRect/>
            </a:stretch>
          </a:blipFill>
        </p:spPr>
        <p:txBody>
          <a:bodyPr wrap="square" lIns="0" tIns="0" rIns="0" bIns="0" rtlCol="0"/>
          <a:lstStyle/>
          <a:p>
            <a:endParaRPr/>
          </a:p>
        </p:txBody>
      </p:sp>
      <p:sp>
        <p:nvSpPr>
          <p:cNvPr id="9" name="object 10"/>
          <p:cNvSpPr/>
          <p:nvPr/>
        </p:nvSpPr>
        <p:spPr>
          <a:xfrm>
            <a:off x="9337663" y="4898097"/>
            <a:ext cx="2315210" cy="1286510"/>
          </a:xfrm>
          <a:custGeom>
            <a:avLst/>
            <a:gdLst/>
            <a:ahLst/>
            <a:cxnLst/>
            <a:rect l="l" t="t" r="r" b="b"/>
            <a:pathLst>
              <a:path w="2315209" h="1286510">
                <a:moveTo>
                  <a:pt x="0" y="0"/>
                </a:moveTo>
                <a:lnTo>
                  <a:pt x="2314956" y="0"/>
                </a:lnTo>
                <a:lnTo>
                  <a:pt x="2314956" y="1286256"/>
                </a:lnTo>
                <a:lnTo>
                  <a:pt x="0" y="1286256"/>
                </a:lnTo>
                <a:lnTo>
                  <a:pt x="0" y="0"/>
                </a:lnTo>
                <a:close/>
              </a:path>
            </a:pathLst>
          </a:custGeom>
          <a:ln w="28956">
            <a:solidFill>
              <a:srgbClr val="002060"/>
            </a:solidFill>
          </a:ln>
        </p:spPr>
        <p:txBody>
          <a:bodyPr wrap="square" lIns="0" tIns="0" rIns="0" bIns="0" rtlCol="0"/>
          <a:lstStyle/>
          <a:p>
            <a:endParaRPr/>
          </a:p>
        </p:txBody>
      </p:sp>
      <p:sp>
        <p:nvSpPr>
          <p:cNvPr id="10" name="object 12"/>
          <p:cNvSpPr/>
          <p:nvPr/>
        </p:nvSpPr>
        <p:spPr>
          <a:xfrm>
            <a:off x="9352142" y="3243034"/>
            <a:ext cx="2285999" cy="1521713"/>
          </a:xfrm>
          <a:prstGeom prst="rect">
            <a:avLst/>
          </a:prstGeom>
          <a:blipFill>
            <a:blip r:embed="rId4" cstate="print"/>
            <a:stretch>
              <a:fillRect/>
            </a:stretch>
          </a:blipFill>
        </p:spPr>
        <p:txBody>
          <a:bodyPr wrap="square" lIns="0" tIns="0" rIns="0" bIns="0" rtlCol="0"/>
          <a:lstStyle/>
          <a:p>
            <a:endParaRPr/>
          </a:p>
        </p:txBody>
      </p:sp>
      <p:sp>
        <p:nvSpPr>
          <p:cNvPr id="11" name="object 13"/>
          <p:cNvSpPr/>
          <p:nvPr/>
        </p:nvSpPr>
        <p:spPr>
          <a:xfrm>
            <a:off x="9337663" y="3228555"/>
            <a:ext cx="2315210" cy="1550670"/>
          </a:xfrm>
          <a:custGeom>
            <a:avLst/>
            <a:gdLst/>
            <a:ahLst/>
            <a:cxnLst/>
            <a:rect l="l" t="t" r="r" b="b"/>
            <a:pathLst>
              <a:path w="2315209" h="1550670">
                <a:moveTo>
                  <a:pt x="0" y="0"/>
                </a:moveTo>
                <a:lnTo>
                  <a:pt x="2314956" y="0"/>
                </a:lnTo>
                <a:lnTo>
                  <a:pt x="2314956" y="1550670"/>
                </a:lnTo>
                <a:lnTo>
                  <a:pt x="0" y="1550670"/>
                </a:lnTo>
                <a:lnTo>
                  <a:pt x="0" y="0"/>
                </a:lnTo>
                <a:close/>
              </a:path>
            </a:pathLst>
          </a:custGeom>
          <a:ln w="28956">
            <a:solidFill>
              <a:srgbClr val="002060"/>
            </a:solidFill>
          </a:ln>
        </p:spPr>
        <p:txBody>
          <a:bodyPr wrap="square" lIns="0" tIns="0" rIns="0" bIns="0" rtlCol="0"/>
          <a:lstStyle/>
          <a:p>
            <a:endParaRPr/>
          </a:p>
        </p:txBody>
      </p:sp>
    </p:spTree>
    <p:extLst>
      <p:ext uri="{BB962C8B-B14F-4D97-AF65-F5344CB8AC3E}">
        <p14:creationId xmlns:p14="http://schemas.microsoft.com/office/powerpoint/2010/main" val="1355479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829B0-C0FA-48BA-B1A5-439ACF14B2AD}"/>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pPr/>
              <a:t>3</a:t>
            </a:fld>
            <a:endParaRPr lang="en-US"/>
          </a:p>
        </p:txBody>
      </p:sp>
      <p:sp>
        <p:nvSpPr>
          <p:cNvPr id="16" name="Title 15">
            <a:extLst>
              <a:ext uri="{FF2B5EF4-FFF2-40B4-BE49-F238E27FC236}">
                <a16:creationId xmlns:a16="http://schemas.microsoft.com/office/drawing/2014/main" id="{92FED08F-6A0D-447D-A6EC-3B707BB40DED}"/>
              </a:ext>
            </a:extLst>
          </p:cNvPr>
          <p:cNvSpPr>
            <a:spLocks noGrp="1"/>
          </p:cNvSpPr>
          <p:nvPr>
            <p:ph type="title"/>
          </p:nvPr>
        </p:nvSpPr>
        <p:spPr/>
        <p:txBody>
          <a:bodyPr/>
          <a:lstStyle/>
          <a:p>
            <a:r>
              <a:rPr lang="en-US">
                <a:latin typeface="Franklin Gothic Medium Cond"/>
                <a:cs typeface="Arial"/>
              </a:rPr>
              <a:t>Critical Technologies</a:t>
            </a:r>
            <a:endParaRPr lang="en-US"/>
          </a:p>
        </p:txBody>
      </p:sp>
      <p:sp>
        <p:nvSpPr>
          <p:cNvPr id="7" name="object 4"/>
          <p:cNvSpPr/>
          <p:nvPr/>
        </p:nvSpPr>
        <p:spPr>
          <a:xfrm>
            <a:off x="589006" y="1443678"/>
            <a:ext cx="11013990" cy="1200150"/>
          </a:xfrm>
          <a:custGeom>
            <a:avLst/>
            <a:gdLst/>
            <a:ahLst/>
            <a:cxnLst/>
            <a:rect l="l" t="t" r="r" b="b"/>
            <a:pathLst>
              <a:path w="8555355" h="1200150">
                <a:moveTo>
                  <a:pt x="0" y="0"/>
                </a:moveTo>
                <a:lnTo>
                  <a:pt x="8554974" y="0"/>
                </a:lnTo>
                <a:lnTo>
                  <a:pt x="8554974" y="1200150"/>
                </a:lnTo>
                <a:lnTo>
                  <a:pt x="0" y="1200150"/>
                </a:lnTo>
                <a:lnTo>
                  <a:pt x="0" y="0"/>
                </a:lnTo>
                <a:close/>
              </a:path>
            </a:pathLst>
          </a:custGeom>
          <a:solidFill>
            <a:srgbClr val="111C4E"/>
          </a:solidFill>
        </p:spPr>
        <p:txBody>
          <a:bodyPr wrap="square" lIns="0" tIns="0" rIns="0" bIns="0" rtlCol="0"/>
          <a:lstStyle/>
          <a:p>
            <a:endParaRPr/>
          </a:p>
        </p:txBody>
      </p:sp>
      <p:sp>
        <p:nvSpPr>
          <p:cNvPr id="8" name="object 5"/>
          <p:cNvSpPr/>
          <p:nvPr/>
        </p:nvSpPr>
        <p:spPr>
          <a:xfrm>
            <a:off x="589004" y="1443678"/>
            <a:ext cx="11013991" cy="1149950"/>
          </a:xfrm>
          <a:custGeom>
            <a:avLst/>
            <a:gdLst/>
            <a:ahLst/>
            <a:cxnLst/>
            <a:rect l="l" t="t" r="r" b="b"/>
            <a:pathLst>
              <a:path w="8555355" h="1200150">
                <a:moveTo>
                  <a:pt x="0" y="0"/>
                </a:moveTo>
                <a:lnTo>
                  <a:pt x="8554974" y="0"/>
                </a:lnTo>
                <a:lnTo>
                  <a:pt x="8554974" y="1200150"/>
                </a:lnTo>
                <a:lnTo>
                  <a:pt x="0" y="1200150"/>
                </a:lnTo>
                <a:lnTo>
                  <a:pt x="0" y="0"/>
                </a:lnTo>
                <a:close/>
              </a:path>
            </a:pathLst>
          </a:custGeom>
          <a:ln w="9906">
            <a:solidFill>
              <a:srgbClr val="002060"/>
            </a:solidFill>
          </a:ln>
        </p:spPr>
        <p:txBody>
          <a:bodyPr wrap="square" lIns="0" tIns="0" rIns="0" bIns="0" rtlCol="0"/>
          <a:lstStyle/>
          <a:p>
            <a:endParaRPr/>
          </a:p>
        </p:txBody>
      </p:sp>
      <p:sp>
        <p:nvSpPr>
          <p:cNvPr id="9" name="object 6"/>
          <p:cNvSpPr txBox="1"/>
          <p:nvPr/>
        </p:nvSpPr>
        <p:spPr>
          <a:xfrm>
            <a:off x="589005" y="1450628"/>
            <a:ext cx="11013990" cy="1144544"/>
          </a:xfrm>
          <a:prstGeom prst="rect">
            <a:avLst/>
          </a:prstGeom>
        </p:spPr>
        <p:txBody>
          <a:bodyPr vert="horz" wrap="square" lIns="0" tIns="41275" rIns="0" bIns="0" rtlCol="0" anchor="t">
            <a:spAutoFit/>
          </a:bodyPr>
          <a:lstStyle/>
          <a:p>
            <a:pPr marL="12700" marR="5080" algn="ctr">
              <a:lnSpc>
                <a:spcPts val="2880"/>
              </a:lnSpc>
              <a:spcBef>
                <a:spcPts val="325"/>
              </a:spcBef>
            </a:pPr>
            <a:r>
              <a:rPr lang="en-US" sz="2800" i="1" spc="-60">
                <a:solidFill>
                  <a:srgbClr val="FFFFFF"/>
                </a:solidFill>
                <a:latin typeface="Franklin Gothic Medium"/>
                <a:cs typeface="Franklin Gothic Medium"/>
              </a:rPr>
              <a:t>“...the Department will urgently build enduring advantages across the Defense ecosystem..</a:t>
            </a:r>
            <a:r>
              <a:rPr sz="2800" i="1" spc="-45">
                <a:solidFill>
                  <a:srgbClr val="FFFFFF"/>
                </a:solidFill>
                <a:latin typeface="Franklin Gothic Medium"/>
                <a:cs typeface="Franklin Gothic Medium"/>
              </a:rPr>
              <a:t>.”</a:t>
            </a:r>
            <a:endParaRPr sz="2800">
              <a:latin typeface="Franklin Gothic Medium"/>
              <a:cs typeface="Franklin Gothic Medium"/>
            </a:endParaRPr>
          </a:p>
          <a:p>
            <a:pPr algn="ctr">
              <a:lnSpc>
                <a:spcPts val="2805"/>
              </a:lnSpc>
            </a:pPr>
            <a:r>
              <a:rPr sz="2800" i="1" spc="-60">
                <a:solidFill>
                  <a:srgbClr val="FFFFFF"/>
                </a:solidFill>
                <a:latin typeface="Franklin Gothic Medium"/>
                <a:cs typeface="Franklin Gothic Medium"/>
              </a:rPr>
              <a:t>– </a:t>
            </a:r>
            <a:r>
              <a:rPr sz="2800" i="1" spc="-45">
                <a:solidFill>
                  <a:srgbClr val="FFFFFF"/>
                </a:solidFill>
                <a:latin typeface="Franklin Gothic Medium"/>
                <a:cs typeface="Franklin Gothic Medium"/>
              </a:rPr>
              <a:t>National </a:t>
            </a:r>
            <a:r>
              <a:rPr sz="2800" i="1" spc="-55">
                <a:solidFill>
                  <a:srgbClr val="FFFFFF"/>
                </a:solidFill>
                <a:latin typeface="Franklin Gothic Medium"/>
                <a:cs typeface="Franklin Gothic Medium"/>
              </a:rPr>
              <a:t>Defense</a:t>
            </a:r>
            <a:r>
              <a:rPr sz="2800" i="1">
                <a:solidFill>
                  <a:srgbClr val="FFFFFF"/>
                </a:solidFill>
                <a:latin typeface="Franklin Gothic Medium"/>
                <a:cs typeface="Franklin Gothic Medium"/>
              </a:rPr>
              <a:t> </a:t>
            </a:r>
            <a:r>
              <a:rPr sz="2800" i="1" spc="-50">
                <a:solidFill>
                  <a:srgbClr val="FFFFFF"/>
                </a:solidFill>
                <a:latin typeface="Franklin Gothic Medium"/>
                <a:cs typeface="Franklin Gothic Medium"/>
              </a:rPr>
              <a:t>Strategy</a:t>
            </a:r>
            <a:r>
              <a:rPr lang="en-US" sz="2800" i="1" spc="-50">
                <a:solidFill>
                  <a:srgbClr val="FFFFFF"/>
                </a:solidFill>
                <a:latin typeface="Franklin Gothic Medium"/>
                <a:cs typeface="Franklin Gothic Medium"/>
              </a:rPr>
              <a:t> (2022)</a:t>
            </a:r>
            <a:endParaRPr sz="2800">
              <a:latin typeface="Franklin Gothic Medium"/>
              <a:cs typeface="Franklin Gothic Medium"/>
            </a:endParaRPr>
          </a:p>
        </p:txBody>
      </p:sp>
      <p:sp>
        <p:nvSpPr>
          <p:cNvPr id="11" name="Content Placeholder 16">
            <a:extLst>
              <a:ext uri="{FF2B5EF4-FFF2-40B4-BE49-F238E27FC236}">
                <a16:creationId xmlns:a16="http://schemas.microsoft.com/office/drawing/2014/main" id="{891ADF97-0ACA-460D-B0FB-5DA2E75E66CA}"/>
              </a:ext>
            </a:extLst>
          </p:cNvPr>
          <p:cNvSpPr>
            <a:spLocks noGrp="1"/>
          </p:cNvSpPr>
          <p:nvPr>
            <p:ph sz="half" idx="1"/>
          </p:nvPr>
        </p:nvSpPr>
        <p:spPr>
          <a:xfrm>
            <a:off x="589005" y="2701111"/>
            <a:ext cx="4961077" cy="3500148"/>
          </a:xfrm>
        </p:spPr>
        <p:txBody>
          <a:bodyPr vert="horz" lIns="91440" tIns="45720" rIns="91440" bIns="45720" rtlCol="0" anchor="t">
            <a:normAutofit/>
          </a:bodyPr>
          <a:lstStyle/>
          <a:p>
            <a:pPr marL="355600" indent="-342900">
              <a:lnSpc>
                <a:spcPct val="100000"/>
              </a:lnSpc>
              <a:spcBef>
                <a:spcPts val="500"/>
              </a:spcBef>
              <a:buFont typeface="Arial"/>
              <a:buChar char="•"/>
              <a:tabLst>
                <a:tab pos="354965" algn="l"/>
                <a:tab pos="355600" algn="l"/>
              </a:tabLst>
            </a:pPr>
            <a:r>
              <a:rPr lang="en-US" sz="2400">
                <a:latin typeface="Franklin Gothic Medium"/>
                <a:cs typeface="Arial"/>
              </a:rPr>
              <a:t>Biotechnology</a:t>
            </a:r>
          </a:p>
          <a:p>
            <a:pPr marL="355600" indent="-342900">
              <a:lnSpc>
                <a:spcPct val="100000"/>
              </a:lnSpc>
              <a:spcBef>
                <a:spcPts val="500"/>
              </a:spcBef>
              <a:buFont typeface="Arial"/>
              <a:buChar char="•"/>
              <a:tabLst>
                <a:tab pos="354965" algn="l"/>
                <a:tab pos="355600" algn="l"/>
              </a:tabLst>
            </a:pPr>
            <a:r>
              <a:rPr lang="en-US" sz="2400">
                <a:latin typeface="Franklin Gothic Medium"/>
                <a:cs typeface="Arial"/>
              </a:rPr>
              <a:t>Quantum Science</a:t>
            </a:r>
          </a:p>
          <a:p>
            <a:pPr marL="355600" indent="-342900">
              <a:lnSpc>
                <a:spcPct val="100000"/>
              </a:lnSpc>
              <a:spcBef>
                <a:spcPts val="500"/>
              </a:spcBef>
              <a:buFont typeface="Arial"/>
              <a:buChar char="•"/>
              <a:tabLst>
                <a:tab pos="354965" algn="l"/>
                <a:tab pos="355600" algn="l"/>
              </a:tabLst>
            </a:pPr>
            <a:r>
              <a:rPr lang="en-US" sz="2400">
                <a:latin typeface="Franklin Gothic Medium"/>
                <a:cs typeface="Arial"/>
              </a:rPr>
              <a:t>Future Generation Wireless</a:t>
            </a:r>
          </a:p>
          <a:p>
            <a:pPr marL="355600" indent="-342900">
              <a:lnSpc>
                <a:spcPct val="100000"/>
              </a:lnSpc>
              <a:spcBef>
                <a:spcPts val="500"/>
              </a:spcBef>
              <a:buFont typeface="Arial"/>
              <a:buChar char="•"/>
              <a:tabLst>
                <a:tab pos="354965" algn="l"/>
                <a:tab pos="355600" algn="l"/>
              </a:tabLst>
            </a:pPr>
            <a:r>
              <a:rPr lang="en-US" sz="2400">
                <a:latin typeface="Franklin Gothic Medium"/>
                <a:cs typeface="Arial"/>
              </a:rPr>
              <a:t>Advanced Materials</a:t>
            </a:r>
          </a:p>
          <a:p>
            <a:pPr marL="355600" indent="-342900">
              <a:lnSpc>
                <a:spcPct val="100000"/>
              </a:lnSpc>
              <a:spcBef>
                <a:spcPts val="500"/>
              </a:spcBef>
              <a:buFont typeface="Arial"/>
              <a:buChar char="•"/>
              <a:tabLst>
                <a:tab pos="354965" algn="l"/>
                <a:tab pos="355600" algn="l"/>
              </a:tabLst>
            </a:pPr>
            <a:r>
              <a:rPr lang="en-US" sz="2400">
                <a:latin typeface="Franklin Gothic Medium"/>
                <a:cs typeface="Arial"/>
              </a:rPr>
              <a:t>Trusted AI and Autonomy</a:t>
            </a:r>
          </a:p>
          <a:p>
            <a:pPr marL="355600" indent="-342900">
              <a:lnSpc>
                <a:spcPct val="100000"/>
              </a:lnSpc>
              <a:spcBef>
                <a:spcPts val="500"/>
              </a:spcBef>
              <a:buFont typeface="Arial"/>
              <a:buChar char="•"/>
              <a:tabLst>
                <a:tab pos="354965" algn="l"/>
                <a:tab pos="355600" algn="l"/>
              </a:tabLst>
            </a:pPr>
            <a:r>
              <a:rPr lang="en-US" sz="2400">
                <a:latin typeface="Franklin Gothic Medium"/>
                <a:cs typeface="Arial"/>
              </a:rPr>
              <a:t>Integrated Network SoS</a:t>
            </a:r>
          </a:p>
          <a:p>
            <a:pPr marL="355600" indent="-342900">
              <a:lnSpc>
                <a:spcPct val="100000"/>
              </a:lnSpc>
              <a:spcBef>
                <a:spcPts val="500"/>
              </a:spcBef>
              <a:buFont typeface="Arial"/>
              <a:buChar char="•"/>
              <a:tabLst>
                <a:tab pos="354965" algn="l"/>
                <a:tab pos="355600" algn="l"/>
              </a:tabLst>
            </a:pPr>
            <a:r>
              <a:rPr lang="en-US" sz="2400">
                <a:latin typeface="Franklin Gothic Medium"/>
                <a:cs typeface="Arial"/>
              </a:rPr>
              <a:t>Microelectronics</a:t>
            </a:r>
          </a:p>
          <a:p>
            <a:pPr marL="355600" indent="-342900">
              <a:lnSpc>
                <a:spcPct val="100000"/>
              </a:lnSpc>
              <a:spcBef>
                <a:spcPts val="405"/>
              </a:spcBef>
              <a:buFont typeface="Arial"/>
              <a:buChar char="•"/>
              <a:tabLst>
                <a:tab pos="354965" algn="l"/>
                <a:tab pos="355600" algn="l"/>
              </a:tabLst>
            </a:pPr>
            <a:endParaRPr lang="en-US">
              <a:latin typeface="Franklin Gothic Medium"/>
              <a:cs typeface="Franklin Gothic Medium"/>
            </a:endParaRPr>
          </a:p>
        </p:txBody>
      </p:sp>
      <p:sp>
        <p:nvSpPr>
          <p:cNvPr id="12" name="Content Placeholder 16">
            <a:extLst>
              <a:ext uri="{FF2B5EF4-FFF2-40B4-BE49-F238E27FC236}">
                <a16:creationId xmlns:a16="http://schemas.microsoft.com/office/drawing/2014/main" id="{891ADF97-0ACA-460D-B0FB-5DA2E75E66CA}"/>
              </a:ext>
            </a:extLst>
          </p:cNvPr>
          <p:cNvSpPr txBox="1">
            <a:spLocks/>
          </p:cNvSpPr>
          <p:nvPr/>
        </p:nvSpPr>
        <p:spPr>
          <a:xfrm>
            <a:off x="6221505" y="2701111"/>
            <a:ext cx="5381490" cy="30140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965" marR="5080" indent="-342265">
              <a:lnSpc>
                <a:spcPct val="100000"/>
              </a:lnSpc>
              <a:spcBef>
                <a:spcPts val="95"/>
              </a:spcBef>
              <a:buFont typeface="Arial"/>
              <a:buChar char="•"/>
              <a:tabLst>
                <a:tab pos="354965" algn="l"/>
                <a:tab pos="355600" algn="l"/>
              </a:tabLst>
            </a:pPr>
            <a:r>
              <a:rPr lang="en-US" sz="2400">
                <a:latin typeface="Franklin Gothic Medium"/>
                <a:cs typeface="Franklin Gothic Medium"/>
              </a:rPr>
              <a:t>Space Technology</a:t>
            </a:r>
          </a:p>
          <a:p>
            <a:pPr marL="354965" marR="5080" indent="-342265">
              <a:lnSpc>
                <a:spcPct val="100000"/>
              </a:lnSpc>
              <a:spcBef>
                <a:spcPts val="95"/>
              </a:spcBef>
              <a:buFont typeface="Arial"/>
              <a:buChar char="•"/>
              <a:tabLst>
                <a:tab pos="354965" algn="l"/>
                <a:tab pos="355600" algn="l"/>
              </a:tabLst>
            </a:pPr>
            <a:r>
              <a:rPr lang="en-US" sz="2400">
                <a:latin typeface="Franklin Gothic Medium"/>
                <a:cs typeface="Franklin Gothic Medium"/>
              </a:rPr>
              <a:t>Renewable Energy</a:t>
            </a:r>
          </a:p>
          <a:p>
            <a:pPr marL="354965" marR="5080" indent="-342265">
              <a:lnSpc>
                <a:spcPct val="100000"/>
              </a:lnSpc>
              <a:spcBef>
                <a:spcPts val="95"/>
              </a:spcBef>
              <a:buFont typeface="Arial"/>
              <a:buChar char="•"/>
              <a:tabLst>
                <a:tab pos="354965" algn="l"/>
                <a:tab pos="355600" algn="l"/>
              </a:tabLst>
            </a:pPr>
            <a:r>
              <a:rPr lang="en-US" sz="2400">
                <a:latin typeface="Franklin Gothic Medium"/>
                <a:cs typeface="Franklin Gothic Medium"/>
              </a:rPr>
              <a:t>Advanced Computing and Software</a:t>
            </a:r>
          </a:p>
          <a:p>
            <a:pPr marL="354965" marR="5080" indent="-342265">
              <a:lnSpc>
                <a:spcPct val="100000"/>
              </a:lnSpc>
              <a:spcBef>
                <a:spcPts val="95"/>
              </a:spcBef>
              <a:buFont typeface="Arial"/>
              <a:buChar char="•"/>
              <a:tabLst>
                <a:tab pos="354965" algn="l"/>
                <a:tab pos="355600" algn="l"/>
              </a:tabLst>
            </a:pPr>
            <a:r>
              <a:rPr lang="en-US" sz="2400">
                <a:latin typeface="Franklin Gothic Medium"/>
                <a:cs typeface="Franklin Gothic Medium"/>
              </a:rPr>
              <a:t>Human Machine Interface</a:t>
            </a:r>
          </a:p>
          <a:p>
            <a:pPr marL="355600" indent="-342900">
              <a:lnSpc>
                <a:spcPct val="100000"/>
              </a:lnSpc>
              <a:spcBef>
                <a:spcPts val="405"/>
              </a:spcBef>
              <a:buFont typeface="Arial,Sans-Serif"/>
              <a:buChar char="•"/>
              <a:tabLst>
                <a:tab pos="354965" algn="l"/>
                <a:tab pos="355600" algn="l"/>
              </a:tabLst>
            </a:pPr>
            <a:r>
              <a:rPr lang="en-US" sz="2400">
                <a:latin typeface="Franklin Gothic Medium"/>
                <a:cs typeface="Arial"/>
              </a:rPr>
              <a:t>Directed Energy</a:t>
            </a:r>
            <a:endParaRPr lang="en-US" sz="2400">
              <a:latin typeface="Arial"/>
              <a:cs typeface="Arial"/>
            </a:endParaRPr>
          </a:p>
          <a:p>
            <a:pPr marL="355600" indent="-342900">
              <a:lnSpc>
                <a:spcPct val="100000"/>
              </a:lnSpc>
              <a:spcBef>
                <a:spcPts val="500"/>
              </a:spcBef>
              <a:buFont typeface="Arial,Sans-Serif"/>
              <a:buChar char="•"/>
              <a:tabLst>
                <a:tab pos="354965" algn="l"/>
                <a:tab pos="355600" algn="l"/>
              </a:tabLst>
            </a:pPr>
            <a:r>
              <a:rPr lang="en-US" sz="2400" spc="-10" err="1">
                <a:latin typeface="Franklin Gothic Medium"/>
                <a:cs typeface="Arial"/>
              </a:rPr>
              <a:t>Hypersonics</a:t>
            </a:r>
            <a:endParaRPr lang="en-US" sz="2400" spc="-10">
              <a:latin typeface="Arial"/>
              <a:cs typeface="Arial"/>
            </a:endParaRPr>
          </a:p>
          <a:p>
            <a:pPr marL="355600" indent="-342900">
              <a:lnSpc>
                <a:spcPct val="100000"/>
              </a:lnSpc>
              <a:spcBef>
                <a:spcPts val="405"/>
              </a:spcBef>
              <a:buFont typeface="Arial,Sans-Serif"/>
              <a:buChar char="•"/>
              <a:tabLst>
                <a:tab pos="354965" algn="l"/>
                <a:tab pos="355600" algn="l"/>
              </a:tabLst>
            </a:pPr>
            <a:r>
              <a:rPr lang="en-US" sz="2400" spc="-10">
                <a:latin typeface="Franklin Gothic Medium"/>
                <a:cs typeface="Arial"/>
              </a:rPr>
              <a:t>Integrated Sensing and Cyber</a:t>
            </a:r>
            <a:endParaRPr lang="en-US" sz="2400" spc="-10">
              <a:latin typeface="Arial"/>
              <a:cs typeface="Arial"/>
            </a:endParaRPr>
          </a:p>
          <a:p>
            <a:pPr marL="355600" marR="5080" indent="-342900">
              <a:lnSpc>
                <a:spcPct val="100000"/>
              </a:lnSpc>
              <a:spcBef>
                <a:spcPts val="405"/>
              </a:spcBef>
              <a:buFont typeface="Arial,Sans-Serif"/>
              <a:buChar char="•"/>
              <a:tabLst>
                <a:tab pos="354965" algn="l"/>
                <a:tab pos="355600" algn="l"/>
              </a:tabLst>
            </a:pPr>
            <a:endParaRPr lang="en-US" spc="-10">
              <a:latin typeface="Franklin Gothic Medium"/>
              <a:cs typeface="Arial"/>
            </a:endParaRPr>
          </a:p>
        </p:txBody>
      </p:sp>
      <p:sp>
        <p:nvSpPr>
          <p:cNvPr id="13" name="object 9"/>
          <p:cNvSpPr txBox="1"/>
          <p:nvPr/>
        </p:nvSpPr>
        <p:spPr>
          <a:xfrm>
            <a:off x="380011" y="5648267"/>
            <a:ext cx="11222984" cy="925894"/>
          </a:xfrm>
          <a:prstGeom prst="rect">
            <a:avLst/>
          </a:prstGeom>
          <a:ln w="28955">
            <a:solidFill>
              <a:srgbClr val="002060"/>
            </a:solidFill>
          </a:ln>
        </p:spPr>
        <p:txBody>
          <a:bodyPr vert="horz" wrap="square" lIns="0" tIns="48260" rIns="0" bIns="0" rtlCol="0" anchor="t">
            <a:spAutoFit/>
          </a:bodyPr>
          <a:lstStyle/>
          <a:p>
            <a:pPr algn="ctr"/>
            <a:r>
              <a:rPr lang="en-US" sz="1900" b="1" i="1" spc="-50" dirty="0">
                <a:solidFill>
                  <a:srgbClr val="002060"/>
                </a:solidFill>
                <a:latin typeface="Franklin Gothic Medium"/>
                <a:cs typeface="Franklin Gothic Medium"/>
              </a:rPr>
              <a:t>OUSD(R&amp;E) will develop critical technologies, rapidly prototype them, and conduct continuous campaigns of </a:t>
            </a:r>
            <a:br>
              <a:rPr lang="en-US" sz="1900" b="1" i="1" spc="-50" dirty="0">
                <a:solidFill>
                  <a:srgbClr val="002060"/>
                </a:solidFill>
                <a:latin typeface="Franklin Gothic Medium"/>
                <a:cs typeface="Franklin Gothic Medium"/>
              </a:rPr>
            </a:br>
            <a:r>
              <a:rPr lang="en-US" sz="1900" b="1" i="1" spc="-50" dirty="0">
                <a:solidFill>
                  <a:srgbClr val="002060"/>
                </a:solidFill>
                <a:latin typeface="Franklin Gothic Medium"/>
                <a:cs typeface="Franklin Gothic Medium"/>
              </a:rPr>
              <a:t>joint experimentation to improve on those technologies and deliver capabilities.</a:t>
            </a:r>
          </a:p>
          <a:p>
            <a:pPr marL="212725" marR="182245" indent="-24130"/>
            <a:endParaRPr sz="1900" i="1" spc="-50">
              <a:solidFill>
                <a:srgbClr val="002060"/>
              </a:solidFill>
              <a:latin typeface="Franklin Gothic Medium"/>
              <a:cs typeface="Franklin Gothic Medium"/>
            </a:endParaRPr>
          </a:p>
        </p:txBody>
      </p:sp>
    </p:spTree>
    <p:extLst>
      <p:ext uri="{BB962C8B-B14F-4D97-AF65-F5344CB8AC3E}">
        <p14:creationId xmlns:p14="http://schemas.microsoft.com/office/powerpoint/2010/main" val="555663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4B2E38-1A0B-491C-8B05-116A5C181937}"/>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pPr/>
              <a:t>4</a:t>
            </a:fld>
            <a:endParaRPr lang="en-US"/>
          </a:p>
        </p:txBody>
      </p:sp>
      <p:sp>
        <p:nvSpPr>
          <p:cNvPr id="17" name="Content Placeholder 16">
            <a:extLst>
              <a:ext uri="{FF2B5EF4-FFF2-40B4-BE49-F238E27FC236}">
                <a16:creationId xmlns:a16="http://schemas.microsoft.com/office/drawing/2014/main" id="{891ADF97-0ACA-460D-B0FB-5DA2E75E66CA}"/>
              </a:ext>
            </a:extLst>
          </p:cNvPr>
          <p:cNvSpPr>
            <a:spLocks noGrp="1"/>
          </p:cNvSpPr>
          <p:nvPr>
            <p:ph sz="half" idx="1"/>
          </p:nvPr>
        </p:nvSpPr>
        <p:spPr>
          <a:xfrm>
            <a:off x="168591" y="1547190"/>
            <a:ext cx="5381490" cy="2079310"/>
          </a:xfrm>
        </p:spPr>
        <p:txBody>
          <a:bodyPr vert="horz" lIns="91440" tIns="45720" rIns="91440" bIns="45720" rtlCol="0" anchor="t">
            <a:normAutofit/>
          </a:bodyPr>
          <a:lstStyle/>
          <a:p>
            <a:pPr>
              <a:lnSpc>
                <a:spcPct val="110000"/>
              </a:lnSpc>
              <a:spcBef>
                <a:spcPts val="0"/>
              </a:spcBef>
            </a:pPr>
            <a:r>
              <a:rPr lang="en-US" sz="1800" b="1" spc="-5">
                <a:latin typeface="Arial"/>
                <a:cs typeface="Arial"/>
              </a:rPr>
              <a:t>Transform the Foundation of the Future Force: </a:t>
            </a:r>
            <a:r>
              <a:rPr lang="en-US" sz="1800" spc="-5">
                <a:latin typeface="Arial"/>
                <a:cs typeface="Arial"/>
              </a:rPr>
              <a:t>Building the future Joint Force that we need requires overhauling the Department's force development, design, and life-cycle management systems.</a:t>
            </a:r>
            <a:endParaRPr lang="en-US" sz="1800">
              <a:latin typeface="Arial"/>
              <a:cs typeface="Arial"/>
            </a:endParaRPr>
          </a:p>
          <a:p>
            <a:endParaRPr lang="en-US">
              <a:latin typeface="Arial"/>
              <a:cs typeface="Arial"/>
            </a:endParaRPr>
          </a:p>
          <a:p>
            <a:pPr marL="0" indent="0">
              <a:buNone/>
            </a:pPr>
            <a:endParaRPr lang="en-US"/>
          </a:p>
        </p:txBody>
      </p:sp>
      <p:sp>
        <p:nvSpPr>
          <p:cNvPr id="18" name="Content Placeholder 17">
            <a:extLst>
              <a:ext uri="{FF2B5EF4-FFF2-40B4-BE49-F238E27FC236}">
                <a16:creationId xmlns:a16="http://schemas.microsoft.com/office/drawing/2014/main" id="{E45FF262-514B-4049-AF66-330EF2543C97}"/>
              </a:ext>
            </a:extLst>
          </p:cNvPr>
          <p:cNvSpPr>
            <a:spLocks noGrp="1"/>
          </p:cNvSpPr>
          <p:nvPr>
            <p:ph sz="half" idx="2"/>
          </p:nvPr>
        </p:nvSpPr>
        <p:spPr>
          <a:xfrm>
            <a:off x="6221506" y="1589111"/>
            <a:ext cx="5626417" cy="4706620"/>
          </a:xfrm>
        </p:spPr>
        <p:txBody>
          <a:bodyPr vert="horz" lIns="91440" tIns="45720" rIns="91440" bIns="45720" rtlCol="0" anchor="t">
            <a:normAutofit/>
          </a:bodyPr>
          <a:lstStyle/>
          <a:p>
            <a:r>
              <a:rPr lang="en-US" sz="1900" b="1" spc="-5" dirty="0">
                <a:latin typeface="Arial"/>
                <a:cs typeface="Arial"/>
              </a:rPr>
              <a:t>Objective: </a:t>
            </a:r>
            <a:r>
              <a:rPr lang="en-US" sz="1800" spc="-5" dirty="0">
                <a:latin typeface="Arial"/>
                <a:cs typeface="Arial"/>
              </a:rPr>
              <a:t>Guide the planning, development, and implementation of digital engineering across the services and agencies</a:t>
            </a:r>
          </a:p>
          <a:p>
            <a:r>
              <a:rPr lang="en-US" sz="1800" b="1" spc="-5" dirty="0">
                <a:latin typeface="Arial"/>
                <a:cs typeface="Arial"/>
              </a:rPr>
              <a:t>Expected Impact:  </a:t>
            </a:r>
          </a:p>
          <a:p>
            <a:pPr marL="695325" marR="5080" lvl="1" indent="-225425">
              <a:lnSpc>
                <a:spcPct val="100000"/>
              </a:lnSpc>
              <a:spcBef>
                <a:spcPts val="0"/>
              </a:spcBef>
              <a:buFont typeface="Arial"/>
              <a:buChar char="•"/>
              <a:tabLst>
                <a:tab pos="238760" algn="l"/>
              </a:tabLst>
            </a:pPr>
            <a:r>
              <a:rPr lang="en-US" sz="1800" spc="-5" dirty="0">
                <a:latin typeface="Arial"/>
                <a:cs typeface="Arial"/>
              </a:rPr>
              <a:t>Increased technical cohesion and  awareness of system in lifecycle  activities</a:t>
            </a:r>
          </a:p>
          <a:p>
            <a:pPr marL="695325" marR="231140" lvl="1" indent="-225425">
              <a:lnSpc>
                <a:spcPct val="100000"/>
              </a:lnSpc>
              <a:spcBef>
                <a:spcPts val="0"/>
              </a:spcBef>
              <a:buFont typeface="Arial"/>
              <a:buChar char="•"/>
              <a:tabLst>
                <a:tab pos="238125" algn="l"/>
                <a:tab pos="238760" algn="l"/>
              </a:tabLst>
            </a:pPr>
            <a:r>
              <a:rPr lang="en-US" sz="1800" spc="-5" dirty="0">
                <a:latin typeface="Arial"/>
                <a:cs typeface="Arial"/>
              </a:rPr>
              <a:t>Reform the Department’s  business practices for greater  performance and agility</a:t>
            </a:r>
          </a:p>
          <a:p>
            <a:pPr marL="457200" lvl="1" indent="0">
              <a:lnSpc>
                <a:spcPct val="100000"/>
              </a:lnSpc>
              <a:spcBef>
                <a:spcPts val="0"/>
              </a:spcBef>
              <a:buNone/>
            </a:pPr>
            <a:endParaRPr lang="en-US" sz="1400" spc="-5" dirty="0">
              <a:latin typeface="Arial"/>
              <a:cs typeface="Arial"/>
            </a:endParaRPr>
          </a:p>
        </p:txBody>
      </p:sp>
      <p:sp>
        <p:nvSpPr>
          <p:cNvPr id="16" name="Title 15">
            <a:extLst>
              <a:ext uri="{FF2B5EF4-FFF2-40B4-BE49-F238E27FC236}">
                <a16:creationId xmlns:a16="http://schemas.microsoft.com/office/drawing/2014/main" id="{433AAB46-7DB9-4631-BA40-73E0D1C843BC}"/>
              </a:ext>
            </a:extLst>
          </p:cNvPr>
          <p:cNvSpPr>
            <a:spLocks noGrp="1"/>
          </p:cNvSpPr>
          <p:nvPr>
            <p:ph type="title"/>
          </p:nvPr>
        </p:nvSpPr>
        <p:spPr/>
        <p:txBody>
          <a:bodyPr/>
          <a:lstStyle/>
          <a:p>
            <a:r>
              <a:rPr lang="en-US"/>
              <a:t>National Defense Strategy and Digital Engineering Strategy</a:t>
            </a:r>
          </a:p>
        </p:txBody>
      </p:sp>
      <p:sp>
        <p:nvSpPr>
          <p:cNvPr id="7" name="object 9"/>
          <p:cNvSpPr/>
          <p:nvPr/>
        </p:nvSpPr>
        <p:spPr>
          <a:xfrm>
            <a:off x="6094567" y="4172324"/>
            <a:ext cx="1849417" cy="2271608"/>
          </a:xfrm>
          <a:prstGeom prst="rect">
            <a:avLst/>
          </a:prstGeom>
          <a:blipFill>
            <a:blip r:embed="rId3" cstate="print"/>
            <a:stretch>
              <a:fillRect/>
            </a:stretch>
          </a:blipFill>
        </p:spPr>
        <p:txBody>
          <a:bodyPr wrap="square" lIns="0" tIns="0" rIns="0" bIns="0" rtlCol="0"/>
          <a:lstStyle/>
          <a:p>
            <a:endParaRPr/>
          </a:p>
        </p:txBody>
      </p:sp>
      <p:sp>
        <p:nvSpPr>
          <p:cNvPr id="9" name="object 16"/>
          <p:cNvSpPr/>
          <p:nvPr/>
        </p:nvSpPr>
        <p:spPr>
          <a:xfrm>
            <a:off x="5880683" y="1586604"/>
            <a:ext cx="45719" cy="4814196"/>
          </a:xfrm>
          <a:custGeom>
            <a:avLst/>
            <a:gdLst/>
            <a:ahLst/>
            <a:cxnLst/>
            <a:rect l="l" t="t" r="r" b="b"/>
            <a:pathLst>
              <a:path h="4536440">
                <a:moveTo>
                  <a:pt x="0" y="0"/>
                </a:moveTo>
                <a:lnTo>
                  <a:pt x="0" y="4536122"/>
                </a:lnTo>
              </a:path>
            </a:pathLst>
          </a:custGeom>
          <a:ln w="38100">
            <a:solidFill>
              <a:srgbClr val="00999A"/>
            </a:solidFill>
            <a:prstDash val="lgDash"/>
          </a:ln>
        </p:spPr>
        <p:txBody>
          <a:bodyPr wrap="square" lIns="0" tIns="0" rIns="0" bIns="0" rtlCol="0"/>
          <a:lstStyle/>
          <a:p>
            <a:endParaRPr/>
          </a:p>
        </p:txBody>
      </p:sp>
      <p:sp>
        <p:nvSpPr>
          <p:cNvPr id="11" name="Content Placeholder 16">
            <a:extLst>
              <a:ext uri="{FF2B5EF4-FFF2-40B4-BE49-F238E27FC236}">
                <a16:creationId xmlns:a16="http://schemas.microsoft.com/office/drawing/2014/main" id="{891ADF97-0ACA-460D-B0FB-5DA2E75E66CA}"/>
              </a:ext>
            </a:extLst>
          </p:cNvPr>
          <p:cNvSpPr txBox="1">
            <a:spLocks/>
          </p:cNvSpPr>
          <p:nvPr/>
        </p:nvSpPr>
        <p:spPr>
          <a:xfrm>
            <a:off x="214030" y="4797199"/>
            <a:ext cx="4915784" cy="21055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800" b="1" spc="-5">
                <a:latin typeface="Arial"/>
                <a:cs typeface="Arial"/>
              </a:rPr>
              <a:t>Our Response</a:t>
            </a:r>
            <a:r>
              <a:rPr lang="en-US" sz="1800" spc="-5">
                <a:latin typeface="Arial"/>
                <a:cs typeface="Arial"/>
              </a:rPr>
              <a:t>: Prioritize speed of delivery, continuous  adaptation, and  frequent modular  upgrades.</a:t>
            </a:r>
          </a:p>
        </p:txBody>
      </p:sp>
      <p:sp>
        <p:nvSpPr>
          <p:cNvPr id="4" name="TextBox 3"/>
          <p:cNvSpPr txBox="1"/>
          <p:nvPr/>
        </p:nvSpPr>
        <p:spPr>
          <a:xfrm>
            <a:off x="8185942" y="5778750"/>
            <a:ext cx="3417054" cy="615553"/>
          </a:xfrm>
          <a:prstGeom prst="rect">
            <a:avLst/>
          </a:prstGeom>
          <a:solidFill>
            <a:srgbClr val="265CAA"/>
          </a:solidFill>
        </p:spPr>
        <p:txBody>
          <a:bodyPr wrap="square" rtlCol="0">
            <a:spAutoFit/>
          </a:bodyPr>
          <a:lstStyle/>
          <a:p>
            <a:pPr algn="ctr"/>
            <a:r>
              <a:rPr lang="en-US" sz="1600" u="sng">
                <a:solidFill>
                  <a:schemeClr val="bg1"/>
                </a:solidFill>
              </a:rPr>
              <a:t>https://ac.cto.mil/digital_engineering/</a:t>
            </a:r>
            <a:endParaRPr lang="en-US" sz="1600">
              <a:solidFill>
                <a:schemeClr val="bg1"/>
              </a:solidFill>
            </a:endParaRPr>
          </a:p>
          <a:p>
            <a:pPr algn="ctr"/>
            <a:endParaRPr lang="en-US"/>
          </a:p>
        </p:txBody>
      </p:sp>
      <p:pic>
        <p:nvPicPr>
          <p:cNvPr id="5" name="Picture 5">
            <a:extLst>
              <a:ext uri="{FF2B5EF4-FFF2-40B4-BE49-F238E27FC236}">
                <a16:creationId xmlns:a16="http://schemas.microsoft.com/office/drawing/2014/main" id="{C386C0DC-852A-B925-B44B-CC516D87AF37}"/>
              </a:ext>
            </a:extLst>
          </p:cNvPr>
          <p:cNvPicPr>
            <a:picLocks noChangeAspect="1"/>
          </p:cNvPicPr>
          <p:nvPr/>
        </p:nvPicPr>
        <p:blipFill>
          <a:blip r:embed="rId4"/>
          <a:stretch>
            <a:fillRect/>
          </a:stretch>
        </p:blipFill>
        <p:spPr>
          <a:xfrm>
            <a:off x="1219024" y="3444449"/>
            <a:ext cx="3268717" cy="1085650"/>
          </a:xfrm>
          <a:prstGeom prst="rect">
            <a:avLst/>
          </a:prstGeom>
        </p:spPr>
      </p:pic>
      <p:sp>
        <p:nvSpPr>
          <p:cNvPr id="6" name="TextBox 5">
            <a:extLst>
              <a:ext uri="{FF2B5EF4-FFF2-40B4-BE49-F238E27FC236}">
                <a16:creationId xmlns:a16="http://schemas.microsoft.com/office/drawing/2014/main" id="{0897F842-9095-C89E-CBCE-EE3B32FF6735}"/>
              </a:ext>
            </a:extLst>
          </p:cNvPr>
          <p:cNvSpPr txBox="1"/>
          <p:nvPr/>
        </p:nvSpPr>
        <p:spPr>
          <a:xfrm>
            <a:off x="152400" y="5854262"/>
            <a:ext cx="5410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
        <p:nvSpPr>
          <p:cNvPr id="14" name="TextBox 13">
            <a:extLst>
              <a:ext uri="{FF2B5EF4-FFF2-40B4-BE49-F238E27FC236}">
                <a16:creationId xmlns:a16="http://schemas.microsoft.com/office/drawing/2014/main" id="{55FFEC56-CDEA-AA4C-CB60-B3FE95B27828}"/>
              </a:ext>
            </a:extLst>
          </p:cNvPr>
          <p:cNvSpPr txBox="1"/>
          <p:nvPr/>
        </p:nvSpPr>
        <p:spPr>
          <a:xfrm>
            <a:off x="2510354" y="5778751"/>
            <a:ext cx="3298813" cy="584775"/>
          </a:xfrm>
          <a:prstGeom prst="rect">
            <a:avLst/>
          </a:prstGeom>
          <a:solidFill>
            <a:srgbClr val="265CAA"/>
          </a:solidFill>
        </p:spPr>
        <p:txBody>
          <a:bodyPr wrap="square" lIns="91440" tIns="45720" rIns="91440" bIns="45720" rtlCol="0" anchor="t">
            <a:spAutoFit/>
          </a:bodyPr>
          <a:lstStyle/>
          <a:p>
            <a:pPr algn="ctr"/>
            <a:r>
              <a:rPr lang="en-US" sz="1600" u="sng">
                <a:solidFill>
                  <a:schemeClr val="bg1"/>
                </a:solidFill>
                <a:latin typeface="Calibri"/>
              </a:rPr>
              <a:t>https://www.defense.gov/Spotlights/National-Defense-Strategy/</a:t>
            </a:r>
          </a:p>
        </p:txBody>
      </p:sp>
    </p:spTree>
    <p:extLst>
      <p:ext uri="{BB962C8B-B14F-4D97-AF65-F5344CB8AC3E}">
        <p14:creationId xmlns:p14="http://schemas.microsoft.com/office/powerpoint/2010/main" val="29964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829B0-C0FA-48BA-B1A5-439ACF14B2AD}"/>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pPr/>
              <a:t>5</a:t>
            </a:fld>
            <a:endParaRPr lang="en-US" dirty="0"/>
          </a:p>
        </p:txBody>
      </p:sp>
      <p:sp>
        <p:nvSpPr>
          <p:cNvPr id="16" name="Title 15">
            <a:extLst>
              <a:ext uri="{FF2B5EF4-FFF2-40B4-BE49-F238E27FC236}">
                <a16:creationId xmlns:a16="http://schemas.microsoft.com/office/drawing/2014/main" id="{92FED08F-6A0D-447D-A6EC-3B707BB40DED}"/>
              </a:ext>
            </a:extLst>
          </p:cNvPr>
          <p:cNvSpPr>
            <a:spLocks noGrp="1"/>
          </p:cNvSpPr>
          <p:nvPr>
            <p:ph type="title"/>
          </p:nvPr>
        </p:nvSpPr>
        <p:spPr/>
        <p:txBody>
          <a:bodyPr/>
          <a:lstStyle/>
          <a:p>
            <a:r>
              <a:rPr lang="en-US"/>
              <a:t>Digital Engineering Way Ahead</a:t>
            </a:r>
          </a:p>
        </p:txBody>
      </p:sp>
      <p:sp>
        <p:nvSpPr>
          <p:cNvPr id="54" name="object 4"/>
          <p:cNvSpPr txBox="1"/>
          <p:nvPr/>
        </p:nvSpPr>
        <p:spPr>
          <a:xfrm>
            <a:off x="4798555" y="5023000"/>
            <a:ext cx="2216785" cy="828675"/>
          </a:xfrm>
          <a:prstGeom prst="rect">
            <a:avLst/>
          </a:prstGeom>
          <a:ln w="9905">
            <a:solidFill>
              <a:srgbClr val="000000"/>
            </a:solidFill>
          </a:ln>
        </p:spPr>
        <p:txBody>
          <a:bodyPr vert="horz" wrap="square" lIns="0" tIns="97155" rIns="0" bIns="0" rtlCol="0">
            <a:spAutoFit/>
          </a:bodyPr>
          <a:lstStyle/>
          <a:p>
            <a:pPr marL="90170">
              <a:lnSpc>
                <a:spcPct val="100000"/>
              </a:lnSpc>
              <a:spcBef>
                <a:spcPts val="765"/>
              </a:spcBef>
            </a:pPr>
            <a:r>
              <a:rPr sz="1200" spc="-5">
                <a:latin typeface="Arial"/>
                <a:cs typeface="Arial"/>
              </a:rPr>
              <a:t>Service Implementation</a:t>
            </a:r>
            <a:r>
              <a:rPr sz="1200" spc="-20">
                <a:latin typeface="Arial"/>
                <a:cs typeface="Arial"/>
              </a:rPr>
              <a:t> </a:t>
            </a:r>
            <a:r>
              <a:rPr sz="1200" spc="-10">
                <a:latin typeface="Arial"/>
                <a:cs typeface="Arial"/>
              </a:rPr>
              <a:t>Plans</a:t>
            </a:r>
            <a:endParaRPr sz="1200">
              <a:latin typeface="Arial"/>
              <a:cs typeface="Arial"/>
            </a:endParaRPr>
          </a:p>
        </p:txBody>
      </p:sp>
      <p:sp>
        <p:nvSpPr>
          <p:cNvPr id="55" name="object 5"/>
          <p:cNvSpPr/>
          <p:nvPr/>
        </p:nvSpPr>
        <p:spPr>
          <a:xfrm>
            <a:off x="2126257" y="5186283"/>
            <a:ext cx="487110" cy="191874"/>
          </a:xfrm>
          <a:prstGeom prst="rect">
            <a:avLst/>
          </a:prstGeom>
          <a:blipFill>
            <a:blip r:embed="rId3" cstate="print"/>
            <a:stretch>
              <a:fillRect/>
            </a:stretch>
          </a:blipFill>
        </p:spPr>
        <p:txBody>
          <a:bodyPr wrap="square" lIns="0" tIns="0" rIns="0" bIns="0" rtlCol="0"/>
          <a:lstStyle/>
          <a:p>
            <a:endParaRPr/>
          </a:p>
        </p:txBody>
      </p:sp>
      <p:sp>
        <p:nvSpPr>
          <p:cNvPr id="57" name="object 9"/>
          <p:cNvSpPr/>
          <p:nvPr/>
        </p:nvSpPr>
        <p:spPr>
          <a:xfrm>
            <a:off x="5001629" y="1803931"/>
            <a:ext cx="1938527" cy="2522219"/>
          </a:xfrm>
          <a:prstGeom prst="rect">
            <a:avLst/>
          </a:prstGeom>
          <a:blipFill>
            <a:blip r:embed="rId4" cstate="print"/>
            <a:stretch>
              <a:fillRect/>
            </a:stretch>
          </a:blipFill>
        </p:spPr>
        <p:txBody>
          <a:bodyPr wrap="square" lIns="0" tIns="0" rIns="0" bIns="0" rtlCol="0"/>
          <a:lstStyle/>
          <a:p>
            <a:endParaRPr/>
          </a:p>
        </p:txBody>
      </p:sp>
      <p:sp>
        <p:nvSpPr>
          <p:cNvPr id="58" name="object 10"/>
          <p:cNvSpPr/>
          <p:nvPr/>
        </p:nvSpPr>
        <p:spPr>
          <a:xfrm>
            <a:off x="1987686" y="5672293"/>
            <a:ext cx="556259" cy="274319"/>
          </a:xfrm>
          <a:prstGeom prst="rect">
            <a:avLst/>
          </a:prstGeom>
          <a:blipFill>
            <a:blip r:embed="rId5" cstate="print"/>
            <a:stretch>
              <a:fillRect/>
            </a:stretch>
          </a:blipFill>
        </p:spPr>
        <p:txBody>
          <a:bodyPr wrap="square" lIns="0" tIns="0" rIns="0" bIns="0" rtlCol="0"/>
          <a:lstStyle/>
          <a:p>
            <a:endParaRPr/>
          </a:p>
        </p:txBody>
      </p:sp>
      <p:sp>
        <p:nvSpPr>
          <p:cNvPr id="59" name="object 11"/>
          <p:cNvSpPr/>
          <p:nvPr/>
        </p:nvSpPr>
        <p:spPr>
          <a:xfrm>
            <a:off x="2902849" y="4531039"/>
            <a:ext cx="615312" cy="273888"/>
          </a:xfrm>
          <a:prstGeom prst="rect">
            <a:avLst/>
          </a:prstGeom>
          <a:blipFill>
            <a:blip r:embed="rId6" cstate="print"/>
            <a:stretch>
              <a:fillRect/>
            </a:stretch>
          </a:blipFill>
        </p:spPr>
        <p:txBody>
          <a:bodyPr wrap="square" lIns="0" tIns="0" rIns="0" bIns="0" rtlCol="0"/>
          <a:lstStyle/>
          <a:p>
            <a:endParaRPr/>
          </a:p>
        </p:txBody>
      </p:sp>
      <p:sp>
        <p:nvSpPr>
          <p:cNvPr id="60" name="object 12"/>
          <p:cNvSpPr/>
          <p:nvPr/>
        </p:nvSpPr>
        <p:spPr>
          <a:xfrm>
            <a:off x="1277502" y="5572470"/>
            <a:ext cx="608838" cy="365759"/>
          </a:xfrm>
          <a:prstGeom prst="rect">
            <a:avLst/>
          </a:prstGeom>
          <a:blipFill>
            <a:blip r:embed="rId7" cstate="print"/>
            <a:stretch>
              <a:fillRect/>
            </a:stretch>
          </a:blipFill>
        </p:spPr>
        <p:txBody>
          <a:bodyPr wrap="square" lIns="0" tIns="0" rIns="0" bIns="0" rtlCol="0"/>
          <a:lstStyle/>
          <a:p>
            <a:endParaRPr/>
          </a:p>
        </p:txBody>
      </p:sp>
      <p:sp>
        <p:nvSpPr>
          <p:cNvPr id="61" name="object 13"/>
          <p:cNvSpPr/>
          <p:nvPr/>
        </p:nvSpPr>
        <p:spPr>
          <a:xfrm>
            <a:off x="1302649" y="5005003"/>
            <a:ext cx="738377" cy="457199"/>
          </a:xfrm>
          <a:prstGeom prst="rect">
            <a:avLst/>
          </a:prstGeom>
          <a:blipFill>
            <a:blip r:embed="rId8" cstate="print"/>
            <a:stretch>
              <a:fillRect/>
            </a:stretch>
          </a:blipFill>
        </p:spPr>
        <p:txBody>
          <a:bodyPr wrap="square" lIns="0" tIns="0" rIns="0" bIns="0" rtlCol="0"/>
          <a:lstStyle/>
          <a:p>
            <a:endParaRPr/>
          </a:p>
        </p:txBody>
      </p:sp>
      <p:sp>
        <p:nvSpPr>
          <p:cNvPr id="62" name="object 14"/>
          <p:cNvSpPr/>
          <p:nvPr/>
        </p:nvSpPr>
        <p:spPr>
          <a:xfrm>
            <a:off x="2604146" y="5109397"/>
            <a:ext cx="923543" cy="274319"/>
          </a:xfrm>
          <a:prstGeom prst="rect">
            <a:avLst/>
          </a:prstGeom>
          <a:blipFill>
            <a:blip r:embed="rId9" cstate="print"/>
            <a:stretch>
              <a:fillRect/>
            </a:stretch>
          </a:blipFill>
        </p:spPr>
        <p:txBody>
          <a:bodyPr wrap="square" lIns="0" tIns="0" rIns="0" bIns="0" rtlCol="0"/>
          <a:lstStyle/>
          <a:p>
            <a:endParaRPr/>
          </a:p>
        </p:txBody>
      </p:sp>
      <p:sp>
        <p:nvSpPr>
          <p:cNvPr id="63" name="object 15"/>
          <p:cNvSpPr/>
          <p:nvPr/>
        </p:nvSpPr>
        <p:spPr>
          <a:xfrm>
            <a:off x="1140344" y="1794696"/>
            <a:ext cx="276605" cy="219455"/>
          </a:xfrm>
          <a:prstGeom prst="rect">
            <a:avLst/>
          </a:prstGeom>
          <a:blipFill>
            <a:blip r:embed="rId10" cstate="print"/>
            <a:stretch>
              <a:fillRect/>
            </a:stretch>
          </a:blipFill>
        </p:spPr>
        <p:txBody>
          <a:bodyPr wrap="square" lIns="0" tIns="0" rIns="0" bIns="0" rtlCol="0"/>
          <a:lstStyle/>
          <a:p>
            <a:endParaRPr/>
          </a:p>
        </p:txBody>
      </p:sp>
      <p:sp>
        <p:nvSpPr>
          <p:cNvPr id="64" name="object 16"/>
          <p:cNvSpPr/>
          <p:nvPr/>
        </p:nvSpPr>
        <p:spPr>
          <a:xfrm>
            <a:off x="1138057" y="3116767"/>
            <a:ext cx="278891" cy="221741"/>
          </a:xfrm>
          <a:prstGeom prst="rect">
            <a:avLst/>
          </a:prstGeom>
          <a:blipFill>
            <a:blip r:embed="rId11" cstate="print"/>
            <a:stretch>
              <a:fillRect/>
            </a:stretch>
          </a:blipFill>
        </p:spPr>
        <p:txBody>
          <a:bodyPr wrap="square" lIns="0" tIns="0" rIns="0" bIns="0" rtlCol="0"/>
          <a:lstStyle/>
          <a:p>
            <a:endParaRPr/>
          </a:p>
        </p:txBody>
      </p:sp>
      <p:sp>
        <p:nvSpPr>
          <p:cNvPr id="65" name="object 17"/>
          <p:cNvSpPr/>
          <p:nvPr/>
        </p:nvSpPr>
        <p:spPr>
          <a:xfrm>
            <a:off x="1163966" y="5412672"/>
            <a:ext cx="278129" cy="221741"/>
          </a:xfrm>
          <a:prstGeom prst="rect">
            <a:avLst/>
          </a:prstGeom>
          <a:blipFill>
            <a:blip r:embed="rId12" cstate="print"/>
            <a:stretch>
              <a:fillRect/>
            </a:stretch>
          </a:blipFill>
        </p:spPr>
        <p:txBody>
          <a:bodyPr wrap="square" lIns="0" tIns="0" rIns="0" bIns="0" rtlCol="0"/>
          <a:lstStyle/>
          <a:p>
            <a:endParaRPr dirty="0"/>
          </a:p>
        </p:txBody>
      </p:sp>
      <p:sp>
        <p:nvSpPr>
          <p:cNvPr id="66" name="object 18"/>
          <p:cNvSpPr/>
          <p:nvPr/>
        </p:nvSpPr>
        <p:spPr>
          <a:xfrm>
            <a:off x="1403995" y="1788601"/>
            <a:ext cx="892301" cy="259841"/>
          </a:xfrm>
          <a:prstGeom prst="rect">
            <a:avLst/>
          </a:prstGeom>
          <a:blipFill>
            <a:blip r:embed="rId13" cstate="print"/>
            <a:stretch>
              <a:fillRect/>
            </a:stretch>
          </a:blipFill>
        </p:spPr>
        <p:txBody>
          <a:bodyPr wrap="square" lIns="0" tIns="0" rIns="0" bIns="0" rtlCol="0"/>
          <a:lstStyle/>
          <a:p>
            <a:endParaRPr/>
          </a:p>
        </p:txBody>
      </p:sp>
      <p:sp>
        <p:nvSpPr>
          <p:cNvPr id="67" name="object 19"/>
          <p:cNvSpPr/>
          <p:nvPr/>
        </p:nvSpPr>
        <p:spPr>
          <a:xfrm>
            <a:off x="1372753" y="3125911"/>
            <a:ext cx="719327" cy="259841"/>
          </a:xfrm>
          <a:prstGeom prst="rect">
            <a:avLst/>
          </a:prstGeom>
          <a:blipFill>
            <a:blip r:embed="rId14" cstate="print"/>
            <a:stretch>
              <a:fillRect/>
            </a:stretch>
          </a:blipFill>
        </p:spPr>
        <p:txBody>
          <a:bodyPr wrap="square" lIns="0" tIns="0" rIns="0" bIns="0" rtlCol="0"/>
          <a:lstStyle/>
          <a:p>
            <a:endParaRPr dirty="0"/>
          </a:p>
        </p:txBody>
      </p:sp>
      <p:sp>
        <p:nvSpPr>
          <p:cNvPr id="68" name="object 20"/>
          <p:cNvSpPr/>
          <p:nvPr/>
        </p:nvSpPr>
        <p:spPr>
          <a:xfrm>
            <a:off x="1387613" y="5359221"/>
            <a:ext cx="753617" cy="316229"/>
          </a:xfrm>
          <a:prstGeom prst="rect">
            <a:avLst/>
          </a:prstGeom>
          <a:blipFill>
            <a:blip r:embed="rId15" cstate="print"/>
            <a:stretch>
              <a:fillRect/>
            </a:stretch>
          </a:blipFill>
        </p:spPr>
        <p:txBody>
          <a:bodyPr wrap="square" lIns="0" tIns="0" rIns="0" bIns="0" rtlCol="0"/>
          <a:lstStyle/>
          <a:p>
            <a:endParaRPr dirty="0"/>
          </a:p>
        </p:txBody>
      </p:sp>
      <p:sp>
        <p:nvSpPr>
          <p:cNvPr id="69" name="object 21"/>
          <p:cNvSpPr/>
          <p:nvPr/>
        </p:nvSpPr>
        <p:spPr>
          <a:xfrm>
            <a:off x="1138057" y="2436301"/>
            <a:ext cx="278891" cy="221741"/>
          </a:xfrm>
          <a:prstGeom prst="rect">
            <a:avLst/>
          </a:prstGeom>
          <a:blipFill>
            <a:blip r:embed="rId11" cstate="print"/>
            <a:stretch>
              <a:fillRect/>
            </a:stretch>
          </a:blipFill>
        </p:spPr>
        <p:txBody>
          <a:bodyPr wrap="square" lIns="0" tIns="0" rIns="0" bIns="0" rtlCol="0"/>
          <a:lstStyle/>
          <a:p>
            <a:endParaRPr/>
          </a:p>
        </p:txBody>
      </p:sp>
      <p:sp>
        <p:nvSpPr>
          <p:cNvPr id="70" name="object 22"/>
          <p:cNvSpPr/>
          <p:nvPr/>
        </p:nvSpPr>
        <p:spPr>
          <a:xfrm>
            <a:off x="1377068" y="2425649"/>
            <a:ext cx="992123" cy="259841"/>
          </a:xfrm>
          <a:prstGeom prst="rect">
            <a:avLst/>
          </a:prstGeom>
          <a:blipFill>
            <a:blip r:embed="rId16" cstate="print"/>
            <a:stretch>
              <a:fillRect/>
            </a:stretch>
          </a:blipFill>
        </p:spPr>
        <p:txBody>
          <a:bodyPr wrap="square" lIns="0" tIns="0" rIns="0" bIns="0" rtlCol="0"/>
          <a:lstStyle/>
          <a:p>
            <a:endParaRPr dirty="0">
              <a:solidFill>
                <a:srgbClr val="FF0000"/>
              </a:solidFill>
            </a:endParaRPr>
          </a:p>
        </p:txBody>
      </p:sp>
      <p:sp>
        <p:nvSpPr>
          <p:cNvPr id="71" name="object 23"/>
          <p:cNvSpPr/>
          <p:nvPr/>
        </p:nvSpPr>
        <p:spPr>
          <a:xfrm>
            <a:off x="2224670" y="3828474"/>
            <a:ext cx="624839" cy="277177"/>
          </a:xfrm>
          <a:prstGeom prst="rect">
            <a:avLst/>
          </a:prstGeom>
          <a:blipFill>
            <a:blip r:embed="rId17" cstate="print"/>
            <a:stretch>
              <a:fillRect/>
            </a:stretch>
          </a:blipFill>
        </p:spPr>
        <p:txBody>
          <a:bodyPr wrap="square" lIns="0" tIns="0" rIns="0" bIns="0" rtlCol="0"/>
          <a:lstStyle/>
          <a:p>
            <a:endParaRPr/>
          </a:p>
        </p:txBody>
      </p:sp>
      <p:sp>
        <p:nvSpPr>
          <p:cNvPr id="72" name="object 24"/>
          <p:cNvSpPr/>
          <p:nvPr/>
        </p:nvSpPr>
        <p:spPr>
          <a:xfrm>
            <a:off x="1877198" y="2681664"/>
            <a:ext cx="489203" cy="416813"/>
          </a:xfrm>
          <a:prstGeom prst="rect">
            <a:avLst/>
          </a:prstGeom>
          <a:blipFill>
            <a:blip r:embed="rId18" cstate="print"/>
            <a:stretch>
              <a:fillRect/>
            </a:stretch>
          </a:blipFill>
        </p:spPr>
        <p:txBody>
          <a:bodyPr wrap="square" lIns="0" tIns="0" rIns="0" bIns="0" rtlCol="0"/>
          <a:lstStyle/>
          <a:p>
            <a:endParaRPr/>
          </a:p>
        </p:txBody>
      </p:sp>
      <p:sp>
        <p:nvSpPr>
          <p:cNvPr id="73" name="object 25"/>
          <p:cNvSpPr/>
          <p:nvPr/>
        </p:nvSpPr>
        <p:spPr>
          <a:xfrm>
            <a:off x="2246006" y="3320983"/>
            <a:ext cx="488552" cy="414527"/>
          </a:xfrm>
          <a:prstGeom prst="rect">
            <a:avLst/>
          </a:prstGeom>
          <a:blipFill>
            <a:blip r:embed="rId19" cstate="print"/>
            <a:stretch>
              <a:fillRect/>
            </a:stretch>
          </a:blipFill>
        </p:spPr>
        <p:txBody>
          <a:bodyPr wrap="square" lIns="0" tIns="0" rIns="0" bIns="0" rtlCol="0"/>
          <a:lstStyle/>
          <a:p>
            <a:endParaRPr/>
          </a:p>
        </p:txBody>
      </p:sp>
      <p:sp>
        <p:nvSpPr>
          <p:cNvPr id="74" name="object 26"/>
          <p:cNvSpPr/>
          <p:nvPr/>
        </p:nvSpPr>
        <p:spPr>
          <a:xfrm>
            <a:off x="1764422" y="3320983"/>
            <a:ext cx="452562" cy="419379"/>
          </a:xfrm>
          <a:prstGeom prst="rect">
            <a:avLst/>
          </a:prstGeom>
          <a:blipFill>
            <a:blip r:embed="rId20" cstate="print"/>
            <a:stretch>
              <a:fillRect/>
            </a:stretch>
          </a:blipFill>
        </p:spPr>
        <p:txBody>
          <a:bodyPr wrap="square" lIns="0" tIns="0" rIns="0" bIns="0" rtlCol="0"/>
          <a:lstStyle/>
          <a:p>
            <a:endParaRPr/>
          </a:p>
        </p:txBody>
      </p:sp>
      <p:sp>
        <p:nvSpPr>
          <p:cNvPr id="75" name="object 27"/>
          <p:cNvSpPr/>
          <p:nvPr/>
        </p:nvSpPr>
        <p:spPr>
          <a:xfrm>
            <a:off x="1401709" y="2677854"/>
            <a:ext cx="409193" cy="412241"/>
          </a:xfrm>
          <a:prstGeom prst="rect">
            <a:avLst/>
          </a:prstGeom>
          <a:blipFill>
            <a:blip r:embed="rId21" cstate="print"/>
            <a:stretch>
              <a:fillRect/>
            </a:stretch>
          </a:blipFill>
        </p:spPr>
        <p:txBody>
          <a:bodyPr wrap="square" lIns="0" tIns="0" rIns="0" bIns="0" rtlCol="0"/>
          <a:lstStyle/>
          <a:p>
            <a:endParaRPr/>
          </a:p>
        </p:txBody>
      </p:sp>
      <p:sp>
        <p:nvSpPr>
          <p:cNvPr id="76" name="object 28"/>
          <p:cNvSpPr/>
          <p:nvPr/>
        </p:nvSpPr>
        <p:spPr>
          <a:xfrm>
            <a:off x="2432695" y="2673283"/>
            <a:ext cx="437387" cy="416813"/>
          </a:xfrm>
          <a:prstGeom prst="rect">
            <a:avLst/>
          </a:prstGeom>
          <a:blipFill>
            <a:blip r:embed="rId22" cstate="print"/>
            <a:stretch>
              <a:fillRect/>
            </a:stretch>
          </a:blipFill>
        </p:spPr>
        <p:txBody>
          <a:bodyPr wrap="square" lIns="0" tIns="0" rIns="0" bIns="0" rtlCol="0"/>
          <a:lstStyle/>
          <a:p>
            <a:endParaRPr/>
          </a:p>
        </p:txBody>
      </p:sp>
      <p:sp>
        <p:nvSpPr>
          <p:cNvPr id="77" name="object 29"/>
          <p:cNvSpPr/>
          <p:nvPr/>
        </p:nvSpPr>
        <p:spPr>
          <a:xfrm>
            <a:off x="1101482" y="4148515"/>
            <a:ext cx="278891" cy="221741"/>
          </a:xfrm>
          <a:prstGeom prst="rect">
            <a:avLst/>
          </a:prstGeom>
          <a:blipFill>
            <a:blip r:embed="rId12" cstate="print"/>
            <a:stretch>
              <a:fillRect/>
            </a:stretch>
          </a:blipFill>
        </p:spPr>
        <p:txBody>
          <a:bodyPr wrap="square" lIns="0" tIns="0" rIns="0" bIns="0" rtlCol="0"/>
          <a:lstStyle/>
          <a:p>
            <a:endParaRPr/>
          </a:p>
        </p:txBody>
      </p:sp>
      <p:sp>
        <p:nvSpPr>
          <p:cNvPr id="78" name="object 30"/>
          <p:cNvSpPr/>
          <p:nvPr/>
        </p:nvSpPr>
        <p:spPr>
          <a:xfrm>
            <a:off x="1314842" y="4159183"/>
            <a:ext cx="1656587" cy="259841"/>
          </a:xfrm>
          <a:prstGeom prst="rect">
            <a:avLst/>
          </a:prstGeom>
          <a:blipFill>
            <a:blip r:embed="rId23" cstate="print"/>
            <a:stretch>
              <a:fillRect/>
            </a:stretch>
          </a:blipFill>
        </p:spPr>
        <p:txBody>
          <a:bodyPr wrap="square" lIns="0" tIns="0" rIns="0" bIns="0" rtlCol="0"/>
          <a:lstStyle/>
          <a:p>
            <a:endParaRPr/>
          </a:p>
        </p:txBody>
      </p:sp>
      <p:sp>
        <p:nvSpPr>
          <p:cNvPr id="80" name="object 32"/>
          <p:cNvSpPr/>
          <p:nvPr/>
        </p:nvSpPr>
        <p:spPr>
          <a:xfrm>
            <a:off x="1237880" y="4510465"/>
            <a:ext cx="531114" cy="228599"/>
          </a:xfrm>
          <a:prstGeom prst="rect">
            <a:avLst/>
          </a:prstGeom>
          <a:blipFill>
            <a:blip r:embed="rId24" cstate="print"/>
            <a:stretch>
              <a:fillRect/>
            </a:stretch>
          </a:blipFill>
        </p:spPr>
        <p:txBody>
          <a:bodyPr wrap="square" lIns="0" tIns="0" rIns="0" bIns="0" rtlCol="0"/>
          <a:lstStyle/>
          <a:p>
            <a:endParaRPr/>
          </a:p>
        </p:txBody>
      </p:sp>
      <p:sp>
        <p:nvSpPr>
          <p:cNvPr id="81" name="object 33"/>
          <p:cNvSpPr/>
          <p:nvPr/>
        </p:nvSpPr>
        <p:spPr>
          <a:xfrm>
            <a:off x="2417456" y="4453315"/>
            <a:ext cx="432053" cy="271030"/>
          </a:xfrm>
          <a:prstGeom prst="rect">
            <a:avLst/>
          </a:prstGeom>
          <a:blipFill>
            <a:blip r:embed="rId25" cstate="print"/>
            <a:stretch>
              <a:fillRect/>
            </a:stretch>
          </a:blipFill>
        </p:spPr>
        <p:txBody>
          <a:bodyPr wrap="square" lIns="0" tIns="0" rIns="0" bIns="0" rtlCol="0"/>
          <a:lstStyle/>
          <a:p>
            <a:endParaRPr/>
          </a:p>
        </p:txBody>
      </p:sp>
      <p:sp>
        <p:nvSpPr>
          <p:cNvPr id="82" name="object 34"/>
          <p:cNvSpPr/>
          <p:nvPr/>
        </p:nvSpPr>
        <p:spPr>
          <a:xfrm>
            <a:off x="2452508" y="1955479"/>
            <a:ext cx="466343" cy="439673"/>
          </a:xfrm>
          <a:prstGeom prst="rect">
            <a:avLst/>
          </a:prstGeom>
          <a:blipFill>
            <a:blip r:embed="rId26" cstate="print"/>
            <a:stretch>
              <a:fillRect/>
            </a:stretch>
          </a:blipFill>
        </p:spPr>
        <p:txBody>
          <a:bodyPr wrap="square" lIns="0" tIns="0" rIns="0" bIns="0" rtlCol="0"/>
          <a:lstStyle/>
          <a:p>
            <a:endParaRPr/>
          </a:p>
        </p:txBody>
      </p:sp>
      <p:sp>
        <p:nvSpPr>
          <p:cNvPr id="83" name="object 35"/>
          <p:cNvSpPr/>
          <p:nvPr/>
        </p:nvSpPr>
        <p:spPr>
          <a:xfrm>
            <a:off x="2918852" y="2663377"/>
            <a:ext cx="458723" cy="429767"/>
          </a:xfrm>
          <a:prstGeom prst="rect">
            <a:avLst/>
          </a:prstGeom>
          <a:blipFill>
            <a:blip r:embed="rId27" cstate="print"/>
            <a:stretch>
              <a:fillRect/>
            </a:stretch>
          </a:blipFill>
        </p:spPr>
        <p:txBody>
          <a:bodyPr wrap="square" lIns="0" tIns="0" rIns="0" bIns="0" rtlCol="0"/>
          <a:lstStyle/>
          <a:p>
            <a:endParaRPr/>
          </a:p>
        </p:txBody>
      </p:sp>
      <p:sp>
        <p:nvSpPr>
          <p:cNvPr id="84" name="object 36"/>
          <p:cNvSpPr/>
          <p:nvPr/>
        </p:nvSpPr>
        <p:spPr>
          <a:xfrm>
            <a:off x="1578494" y="3751513"/>
            <a:ext cx="450341" cy="441197"/>
          </a:xfrm>
          <a:prstGeom prst="rect">
            <a:avLst/>
          </a:prstGeom>
          <a:blipFill>
            <a:blip r:embed="rId28" cstate="print"/>
            <a:stretch>
              <a:fillRect/>
            </a:stretch>
          </a:blipFill>
        </p:spPr>
        <p:txBody>
          <a:bodyPr wrap="square" lIns="0" tIns="0" rIns="0" bIns="0" rtlCol="0"/>
          <a:lstStyle/>
          <a:p>
            <a:endParaRPr/>
          </a:p>
        </p:txBody>
      </p:sp>
      <p:sp>
        <p:nvSpPr>
          <p:cNvPr id="85" name="object 37"/>
          <p:cNvSpPr/>
          <p:nvPr/>
        </p:nvSpPr>
        <p:spPr>
          <a:xfrm>
            <a:off x="1432189" y="1982911"/>
            <a:ext cx="316229" cy="427481"/>
          </a:xfrm>
          <a:prstGeom prst="rect">
            <a:avLst/>
          </a:prstGeom>
          <a:blipFill>
            <a:blip r:embed="rId29" cstate="print"/>
            <a:stretch>
              <a:fillRect/>
            </a:stretch>
          </a:blipFill>
        </p:spPr>
        <p:txBody>
          <a:bodyPr wrap="square" lIns="0" tIns="0" rIns="0" bIns="0" rtlCol="0"/>
          <a:lstStyle/>
          <a:p>
            <a:endParaRPr/>
          </a:p>
        </p:txBody>
      </p:sp>
      <p:sp>
        <p:nvSpPr>
          <p:cNvPr id="86" name="object 38"/>
          <p:cNvSpPr/>
          <p:nvPr/>
        </p:nvSpPr>
        <p:spPr>
          <a:xfrm>
            <a:off x="1919870" y="1976052"/>
            <a:ext cx="466343" cy="336803"/>
          </a:xfrm>
          <a:prstGeom prst="rect">
            <a:avLst/>
          </a:prstGeom>
          <a:blipFill>
            <a:blip r:embed="rId30" cstate="print"/>
            <a:stretch>
              <a:fillRect/>
            </a:stretch>
          </a:blipFill>
        </p:spPr>
        <p:txBody>
          <a:bodyPr wrap="square" lIns="0" tIns="0" rIns="0" bIns="0" rtlCol="0"/>
          <a:lstStyle/>
          <a:p>
            <a:endParaRPr/>
          </a:p>
        </p:txBody>
      </p:sp>
      <p:sp>
        <p:nvSpPr>
          <p:cNvPr id="87" name="object 39"/>
          <p:cNvSpPr/>
          <p:nvPr/>
        </p:nvSpPr>
        <p:spPr>
          <a:xfrm>
            <a:off x="2758831" y="3320983"/>
            <a:ext cx="447293" cy="424433"/>
          </a:xfrm>
          <a:prstGeom prst="rect">
            <a:avLst/>
          </a:prstGeom>
          <a:blipFill>
            <a:blip r:embed="rId31" cstate="print"/>
            <a:stretch>
              <a:fillRect/>
            </a:stretch>
          </a:blipFill>
        </p:spPr>
        <p:txBody>
          <a:bodyPr wrap="square" lIns="0" tIns="0" rIns="0" bIns="0" rtlCol="0"/>
          <a:lstStyle/>
          <a:p>
            <a:endParaRPr/>
          </a:p>
        </p:txBody>
      </p:sp>
      <p:sp>
        <p:nvSpPr>
          <p:cNvPr id="88" name="object 40"/>
          <p:cNvSpPr/>
          <p:nvPr/>
        </p:nvSpPr>
        <p:spPr>
          <a:xfrm>
            <a:off x="1243214" y="3314124"/>
            <a:ext cx="505205" cy="437387"/>
          </a:xfrm>
          <a:prstGeom prst="rect">
            <a:avLst/>
          </a:prstGeom>
          <a:blipFill>
            <a:blip r:embed="rId32" cstate="print"/>
            <a:stretch>
              <a:fillRect/>
            </a:stretch>
          </a:blipFill>
        </p:spPr>
        <p:txBody>
          <a:bodyPr wrap="square" lIns="0" tIns="0" rIns="0" bIns="0" rtlCol="0"/>
          <a:lstStyle/>
          <a:p>
            <a:endParaRPr/>
          </a:p>
        </p:txBody>
      </p:sp>
      <p:sp>
        <p:nvSpPr>
          <p:cNvPr id="89" name="object 41"/>
          <p:cNvSpPr/>
          <p:nvPr/>
        </p:nvSpPr>
        <p:spPr>
          <a:xfrm>
            <a:off x="1848242" y="4463221"/>
            <a:ext cx="497585" cy="274319"/>
          </a:xfrm>
          <a:prstGeom prst="rect">
            <a:avLst/>
          </a:prstGeom>
          <a:blipFill>
            <a:blip r:embed="rId33" cstate="print"/>
            <a:stretch>
              <a:fillRect/>
            </a:stretch>
          </a:blipFill>
        </p:spPr>
        <p:txBody>
          <a:bodyPr wrap="square" lIns="0" tIns="0" rIns="0" bIns="0" rtlCol="0"/>
          <a:lstStyle/>
          <a:p>
            <a:endParaRPr/>
          </a:p>
        </p:txBody>
      </p:sp>
      <p:sp>
        <p:nvSpPr>
          <p:cNvPr id="90" name="object 42"/>
          <p:cNvSpPr/>
          <p:nvPr/>
        </p:nvSpPr>
        <p:spPr>
          <a:xfrm>
            <a:off x="1224164" y="4780974"/>
            <a:ext cx="1202436" cy="274319"/>
          </a:xfrm>
          <a:prstGeom prst="rect">
            <a:avLst/>
          </a:prstGeom>
          <a:blipFill>
            <a:blip r:embed="rId34" cstate="print"/>
            <a:stretch>
              <a:fillRect/>
            </a:stretch>
          </a:blipFill>
        </p:spPr>
        <p:txBody>
          <a:bodyPr wrap="square" lIns="0" tIns="0" rIns="0" bIns="0" rtlCol="0"/>
          <a:lstStyle/>
          <a:p>
            <a:endParaRPr/>
          </a:p>
        </p:txBody>
      </p:sp>
      <p:sp>
        <p:nvSpPr>
          <p:cNvPr id="91" name="object 43"/>
          <p:cNvSpPr/>
          <p:nvPr/>
        </p:nvSpPr>
        <p:spPr>
          <a:xfrm>
            <a:off x="2507371" y="4806882"/>
            <a:ext cx="365759" cy="365759"/>
          </a:xfrm>
          <a:prstGeom prst="rect">
            <a:avLst/>
          </a:prstGeom>
          <a:blipFill>
            <a:blip r:embed="rId35" cstate="print"/>
            <a:stretch>
              <a:fillRect/>
            </a:stretch>
          </a:blipFill>
        </p:spPr>
        <p:txBody>
          <a:bodyPr wrap="square" lIns="0" tIns="0" rIns="0" bIns="0" rtlCol="0"/>
          <a:lstStyle/>
          <a:p>
            <a:endParaRPr/>
          </a:p>
        </p:txBody>
      </p:sp>
      <p:sp>
        <p:nvSpPr>
          <p:cNvPr id="94" name="object 46"/>
          <p:cNvSpPr txBox="1"/>
          <p:nvPr/>
        </p:nvSpPr>
        <p:spPr>
          <a:xfrm>
            <a:off x="4620248" y="1733445"/>
            <a:ext cx="2739390" cy="4307205"/>
          </a:xfrm>
          <a:prstGeom prst="rect">
            <a:avLst/>
          </a:prstGeom>
          <a:ln w="25146">
            <a:solidFill>
              <a:srgbClr val="000000"/>
            </a:solidFill>
          </a:ln>
        </p:spPr>
        <p:txBody>
          <a:bodyPr vert="horz" wrap="square" lIns="0" tIns="0" rIns="0" bIns="0" rtlCol="0">
            <a:spAutoFit/>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spcBef>
                <a:spcPts val="35"/>
              </a:spcBef>
            </a:pPr>
            <a:endParaRPr sz="1350" dirty="0">
              <a:latin typeface="Times New Roman"/>
              <a:cs typeface="Times New Roman"/>
            </a:endParaRPr>
          </a:p>
          <a:p>
            <a:pPr marL="467995" marR="133350" indent="-273050">
              <a:lnSpc>
                <a:spcPct val="100000"/>
              </a:lnSpc>
            </a:pPr>
            <a:r>
              <a:rPr sz="1200" spc="-5" dirty="0">
                <a:latin typeface="Franklin Gothic Book"/>
                <a:cs typeface="Franklin Gothic Book"/>
              </a:rPr>
              <a:t>Outlines DoD’s five strategic goals </a:t>
            </a:r>
            <a:r>
              <a:rPr sz="1200" spc="-10" dirty="0">
                <a:latin typeface="Franklin Gothic Book"/>
                <a:cs typeface="Franklin Gothic Book"/>
              </a:rPr>
              <a:t>for  </a:t>
            </a:r>
            <a:r>
              <a:rPr sz="1200" spc="-5" dirty="0">
                <a:latin typeface="Franklin Gothic Book"/>
                <a:cs typeface="Franklin Gothic Book"/>
              </a:rPr>
              <a:t>Digital Engineering</a:t>
            </a:r>
            <a:r>
              <a:rPr sz="1200" spc="5" dirty="0">
                <a:latin typeface="Franklin Gothic Book"/>
                <a:cs typeface="Franklin Gothic Book"/>
              </a:rPr>
              <a:t> </a:t>
            </a:r>
            <a:r>
              <a:rPr sz="1200" spc="-5" dirty="0">
                <a:latin typeface="Franklin Gothic Book"/>
                <a:cs typeface="Franklin Gothic Book"/>
              </a:rPr>
              <a:t>initiatives</a:t>
            </a:r>
            <a:endParaRPr sz="1200" dirty="0">
              <a:latin typeface="Franklin Gothic Book"/>
              <a:cs typeface="Franklin Gothic Book"/>
            </a:endParaRPr>
          </a:p>
        </p:txBody>
      </p:sp>
      <p:sp>
        <p:nvSpPr>
          <p:cNvPr id="95" name="object 47"/>
          <p:cNvSpPr txBox="1"/>
          <p:nvPr/>
        </p:nvSpPr>
        <p:spPr>
          <a:xfrm>
            <a:off x="940856" y="1399942"/>
            <a:ext cx="10199138" cy="320601"/>
          </a:xfrm>
          <a:prstGeom prst="rect">
            <a:avLst/>
          </a:prstGeom>
        </p:spPr>
        <p:txBody>
          <a:bodyPr vert="horz" wrap="square" lIns="0" tIns="12700" rIns="0" bIns="0" rtlCol="0" anchor="t">
            <a:spAutoFit/>
          </a:bodyPr>
          <a:lstStyle/>
          <a:p>
            <a:pPr marL="12700">
              <a:spcBef>
                <a:spcPts val="100"/>
              </a:spcBef>
              <a:tabLst>
                <a:tab pos="3244215" algn="l"/>
                <a:tab pos="6873875" algn="l"/>
              </a:tabLst>
            </a:pPr>
            <a:r>
              <a:rPr lang="en-US" sz="2000" spc="-5" dirty="0">
                <a:latin typeface="Franklin Gothic Medium"/>
                <a:cs typeface="Franklin Gothic Medium"/>
              </a:rPr>
              <a:t> </a:t>
            </a:r>
            <a:r>
              <a:rPr sz="2000" spc="-5" dirty="0">
                <a:latin typeface="Franklin Gothic Medium"/>
                <a:cs typeface="Franklin Gothic Medium"/>
              </a:rPr>
              <a:t>Collaborators/Partnerships	</a:t>
            </a:r>
            <a:r>
              <a:rPr lang="en-US" sz="2000" spc="-5" dirty="0">
                <a:latin typeface="Franklin Gothic Medium"/>
                <a:cs typeface="Franklin Gothic Medium"/>
              </a:rPr>
              <a:t>        </a:t>
            </a:r>
            <a:r>
              <a:rPr sz="2000" spc="-10" dirty="0">
                <a:latin typeface="Franklin Gothic Medium"/>
                <a:cs typeface="Franklin Gothic Medium"/>
              </a:rPr>
              <a:t>Strategy </a:t>
            </a:r>
            <a:r>
              <a:rPr sz="2000" dirty="0">
                <a:latin typeface="Franklin Gothic Medium"/>
                <a:cs typeface="Franklin Gothic Medium"/>
              </a:rPr>
              <a:t>&amp; </a:t>
            </a:r>
            <a:r>
              <a:rPr sz="2000" spc="5" dirty="0">
                <a:latin typeface="Franklin Gothic Medium"/>
                <a:cs typeface="Franklin Gothic Medium"/>
              </a:rPr>
              <a:t>Service</a:t>
            </a:r>
            <a:r>
              <a:rPr sz="2000" spc="-10" dirty="0">
                <a:latin typeface="Franklin Gothic Medium"/>
                <a:cs typeface="Franklin Gothic Medium"/>
              </a:rPr>
              <a:t> </a:t>
            </a:r>
            <a:r>
              <a:rPr sz="2000" dirty="0">
                <a:latin typeface="Franklin Gothic Medium"/>
                <a:cs typeface="Franklin Gothic Medium"/>
              </a:rPr>
              <a:t>Plans	</a:t>
            </a:r>
            <a:r>
              <a:rPr lang="en-US" sz="2000" dirty="0">
                <a:latin typeface="Franklin Gothic Medium"/>
                <a:cs typeface="Franklin Gothic Medium"/>
              </a:rPr>
              <a:t>                   </a:t>
            </a:r>
            <a:r>
              <a:rPr sz="2000" spc="-5" dirty="0">
                <a:latin typeface="Franklin Gothic Medium"/>
                <a:cs typeface="Franklin Gothic Medium"/>
              </a:rPr>
              <a:t>Next</a:t>
            </a:r>
            <a:r>
              <a:rPr sz="2000" spc="-75" dirty="0">
                <a:latin typeface="Franklin Gothic Medium"/>
                <a:cs typeface="Franklin Gothic Medium"/>
              </a:rPr>
              <a:t> </a:t>
            </a:r>
            <a:r>
              <a:rPr sz="2000" spc="-10" dirty="0">
                <a:latin typeface="Franklin Gothic Medium"/>
                <a:cs typeface="Franklin Gothic Medium"/>
              </a:rPr>
              <a:t>Steps</a:t>
            </a:r>
            <a:endParaRPr sz="2000" dirty="0">
              <a:latin typeface="Franklin Gothic Medium"/>
              <a:cs typeface="Franklin Gothic Medium"/>
            </a:endParaRPr>
          </a:p>
        </p:txBody>
      </p:sp>
      <p:sp>
        <p:nvSpPr>
          <p:cNvPr id="96" name="object 48"/>
          <p:cNvSpPr/>
          <p:nvPr/>
        </p:nvSpPr>
        <p:spPr>
          <a:xfrm>
            <a:off x="6280265" y="5330467"/>
            <a:ext cx="616457" cy="445007"/>
          </a:xfrm>
          <a:prstGeom prst="rect">
            <a:avLst/>
          </a:prstGeom>
          <a:blipFill>
            <a:blip r:embed="rId36" cstate="print"/>
            <a:stretch>
              <a:fillRect/>
            </a:stretch>
          </a:blipFill>
        </p:spPr>
        <p:txBody>
          <a:bodyPr wrap="square" lIns="0" tIns="0" rIns="0" bIns="0" rtlCol="0"/>
          <a:lstStyle/>
          <a:p>
            <a:endParaRPr/>
          </a:p>
        </p:txBody>
      </p:sp>
      <p:sp>
        <p:nvSpPr>
          <p:cNvPr id="97" name="object 49"/>
          <p:cNvSpPr/>
          <p:nvPr/>
        </p:nvSpPr>
        <p:spPr>
          <a:xfrm>
            <a:off x="5600560" y="5315988"/>
            <a:ext cx="466343" cy="429767"/>
          </a:xfrm>
          <a:prstGeom prst="rect">
            <a:avLst/>
          </a:prstGeom>
          <a:blipFill>
            <a:blip r:embed="rId37" cstate="print"/>
            <a:stretch>
              <a:fillRect/>
            </a:stretch>
          </a:blipFill>
        </p:spPr>
        <p:txBody>
          <a:bodyPr wrap="square" lIns="0" tIns="0" rIns="0" bIns="0" rtlCol="0"/>
          <a:lstStyle/>
          <a:p>
            <a:endParaRPr/>
          </a:p>
        </p:txBody>
      </p:sp>
      <p:sp>
        <p:nvSpPr>
          <p:cNvPr id="98" name="object 50"/>
          <p:cNvSpPr/>
          <p:nvPr/>
        </p:nvSpPr>
        <p:spPr>
          <a:xfrm>
            <a:off x="4997057" y="5359423"/>
            <a:ext cx="390143" cy="416051"/>
          </a:xfrm>
          <a:prstGeom prst="rect">
            <a:avLst/>
          </a:prstGeom>
          <a:blipFill>
            <a:blip r:embed="rId38" cstate="print"/>
            <a:stretch>
              <a:fillRect/>
            </a:stretch>
          </a:blipFill>
        </p:spPr>
        <p:txBody>
          <a:bodyPr wrap="square" lIns="0" tIns="0" rIns="0" bIns="0" rtlCol="0"/>
          <a:lstStyle/>
          <a:p>
            <a:endParaRPr/>
          </a:p>
        </p:txBody>
      </p:sp>
      <p:sp>
        <p:nvSpPr>
          <p:cNvPr id="99" name="object 51"/>
          <p:cNvSpPr/>
          <p:nvPr/>
        </p:nvSpPr>
        <p:spPr>
          <a:xfrm>
            <a:off x="1060715" y="6152664"/>
            <a:ext cx="9840332" cy="519683"/>
          </a:xfrm>
          <a:prstGeom prst="rect">
            <a:avLst/>
          </a:prstGeom>
          <a:blipFill>
            <a:blip r:embed="rId39" cstate="print"/>
            <a:stretch>
              <a:fillRect/>
            </a:stretch>
          </a:blipFill>
        </p:spPr>
        <p:txBody>
          <a:bodyPr wrap="square" lIns="0" tIns="0" rIns="0" bIns="0" rtlCol="0"/>
          <a:lstStyle/>
          <a:p>
            <a:endParaRPr/>
          </a:p>
        </p:txBody>
      </p:sp>
      <p:sp>
        <p:nvSpPr>
          <p:cNvPr id="100" name="object 52"/>
          <p:cNvSpPr txBox="1"/>
          <p:nvPr/>
        </p:nvSpPr>
        <p:spPr>
          <a:xfrm>
            <a:off x="3213681" y="6213191"/>
            <a:ext cx="5565030" cy="259045"/>
          </a:xfrm>
          <a:prstGeom prst="rect">
            <a:avLst/>
          </a:prstGeom>
        </p:spPr>
        <p:txBody>
          <a:bodyPr vert="horz" wrap="square" lIns="0" tIns="12700" rIns="0" bIns="0" rtlCol="0">
            <a:spAutoFit/>
          </a:bodyPr>
          <a:lstStyle/>
          <a:p>
            <a:pPr marL="12700">
              <a:lnSpc>
                <a:spcPct val="100000"/>
              </a:lnSpc>
              <a:spcBef>
                <a:spcPts val="100"/>
              </a:spcBef>
            </a:pPr>
            <a:r>
              <a:rPr sz="1600" i="1" spc="-5" dirty="0">
                <a:solidFill>
                  <a:srgbClr val="FFFFFF"/>
                </a:solidFill>
                <a:latin typeface="Franklin Gothic Medium"/>
                <a:cs typeface="Franklin Gothic Medium"/>
              </a:rPr>
              <a:t>Implementing Digital Engineering Across </a:t>
            </a:r>
            <a:r>
              <a:rPr sz="1600" i="1" dirty="0">
                <a:solidFill>
                  <a:srgbClr val="FFFFFF"/>
                </a:solidFill>
                <a:latin typeface="Franklin Gothic Medium"/>
                <a:cs typeface="Franklin Gothic Medium"/>
              </a:rPr>
              <a:t>the</a:t>
            </a:r>
            <a:r>
              <a:rPr sz="1600" i="1" spc="60" dirty="0">
                <a:solidFill>
                  <a:srgbClr val="FFFFFF"/>
                </a:solidFill>
                <a:latin typeface="Franklin Gothic Medium"/>
                <a:cs typeface="Franklin Gothic Medium"/>
              </a:rPr>
              <a:t> </a:t>
            </a:r>
            <a:r>
              <a:rPr sz="1600" i="1" dirty="0">
                <a:solidFill>
                  <a:srgbClr val="FFFFFF"/>
                </a:solidFill>
                <a:latin typeface="Franklin Gothic Medium"/>
                <a:cs typeface="Franklin Gothic Medium"/>
              </a:rPr>
              <a:t>Department</a:t>
            </a:r>
            <a:endParaRPr sz="1600" dirty="0">
              <a:latin typeface="Franklin Gothic Medium"/>
              <a:cs typeface="Franklin Gothic Medium"/>
            </a:endParaRPr>
          </a:p>
        </p:txBody>
      </p:sp>
      <p:sp>
        <p:nvSpPr>
          <p:cNvPr id="101" name="object 53"/>
          <p:cNvSpPr txBox="1"/>
          <p:nvPr/>
        </p:nvSpPr>
        <p:spPr>
          <a:xfrm>
            <a:off x="8085910" y="1729636"/>
            <a:ext cx="2894371" cy="4315493"/>
          </a:xfrm>
          <a:prstGeom prst="rect">
            <a:avLst/>
          </a:prstGeom>
          <a:ln w="25146">
            <a:solidFill>
              <a:srgbClr val="000000"/>
            </a:solidFill>
          </a:ln>
        </p:spPr>
        <p:txBody>
          <a:bodyPr vert="horz" wrap="square" lIns="0" tIns="40005" rIns="0" bIns="0" rtlCol="0">
            <a:spAutoFit/>
          </a:bodyPr>
          <a:lstStyle/>
          <a:p>
            <a:pPr marL="361950" indent="-228600">
              <a:lnSpc>
                <a:spcPct val="100000"/>
              </a:lnSpc>
              <a:spcBef>
                <a:spcPts val="315"/>
              </a:spcBef>
              <a:buFont typeface="Arial"/>
              <a:buChar char="•"/>
              <a:tabLst>
                <a:tab pos="361950" algn="l"/>
                <a:tab pos="362585" algn="l"/>
              </a:tabLst>
            </a:pPr>
            <a:r>
              <a:rPr sz="1500" dirty="0">
                <a:latin typeface="Franklin Gothic Book"/>
                <a:cs typeface="Franklin Gothic Book"/>
              </a:rPr>
              <a:t>Digital Engineering</a:t>
            </a:r>
            <a:r>
              <a:rPr sz="1500" spc="-30" dirty="0">
                <a:latin typeface="Franklin Gothic Book"/>
                <a:cs typeface="Franklin Gothic Book"/>
              </a:rPr>
              <a:t> </a:t>
            </a:r>
            <a:r>
              <a:rPr sz="1500" spc="-5" dirty="0">
                <a:latin typeface="Franklin Gothic Book"/>
                <a:cs typeface="Franklin Gothic Book"/>
              </a:rPr>
              <a:t>Policy</a:t>
            </a:r>
            <a:endParaRPr sz="1500" dirty="0">
              <a:latin typeface="Franklin Gothic Book"/>
              <a:cs typeface="Franklin Gothic Book"/>
            </a:endParaRPr>
          </a:p>
          <a:p>
            <a:pPr marL="361950" lvl="1" indent="-228600">
              <a:spcBef>
                <a:spcPts val="315"/>
              </a:spcBef>
              <a:buFont typeface="Arial"/>
              <a:buChar char="•"/>
              <a:tabLst>
                <a:tab pos="361950" algn="l"/>
                <a:tab pos="362585" algn="l"/>
              </a:tabLst>
            </a:pPr>
            <a:r>
              <a:rPr lang="en-US" sz="1500" dirty="0">
                <a:latin typeface="Franklin Gothic Book"/>
                <a:cs typeface="Franklin Gothic Book"/>
              </a:rPr>
              <a:t>Regular updates of Services Digital Engineering Implementation at quarterly DEWG-COP meetings </a:t>
            </a:r>
          </a:p>
          <a:p>
            <a:pPr marL="361950" marR="172085" indent="-228600">
              <a:lnSpc>
                <a:spcPct val="100000"/>
              </a:lnSpc>
              <a:spcBef>
                <a:spcPts val="600"/>
              </a:spcBef>
              <a:buFont typeface="Arial"/>
              <a:buChar char="•"/>
              <a:tabLst>
                <a:tab pos="361950" algn="l"/>
                <a:tab pos="362585" algn="l"/>
              </a:tabLst>
            </a:pPr>
            <a:r>
              <a:rPr sz="1500" spc="5" dirty="0">
                <a:latin typeface="Franklin Gothic Book"/>
                <a:cs typeface="Franklin Gothic Book"/>
              </a:rPr>
              <a:t>Service, </a:t>
            </a:r>
            <a:r>
              <a:rPr sz="1500" spc="-5" dirty="0">
                <a:latin typeface="Franklin Gothic Book"/>
                <a:cs typeface="Franklin Gothic Book"/>
              </a:rPr>
              <a:t>Industry, </a:t>
            </a:r>
            <a:r>
              <a:rPr sz="1500" dirty="0">
                <a:latin typeface="Franklin Gothic Book"/>
                <a:cs typeface="Franklin Gothic Book"/>
              </a:rPr>
              <a:t>Academic,  and </a:t>
            </a:r>
            <a:r>
              <a:rPr sz="1500" spc="-5" dirty="0">
                <a:latin typeface="Franklin Gothic Book"/>
                <a:cs typeface="Franklin Gothic Book"/>
              </a:rPr>
              <a:t>Standards </a:t>
            </a:r>
            <a:r>
              <a:rPr sz="1500" dirty="0">
                <a:latin typeface="Franklin Gothic Book"/>
                <a:cs typeface="Franklin Gothic Book"/>
              </a:rPr>
              <a:t>organization  collaborations </a:t>
            </a:r>
            <a:r>
              <a:rPr sz="1500" spc="-10" dirty="0">
                <a:latin typeface="Franklin Gothic Book"/>
                <a:cs typeface="Franklin Gothic Book"/>
              </a:rPr>
              <a:t>to </a:t>
            </a:r>
            <a:r>
              <a:rPr sz="1500" spc="10" dirty="0">
                <a:latin typeface="Franklin Gothic Book"/>
                <a:cs typeface="Franklin Gothic Book"/>
              </a:rPr>
              <a:t>further </a:t>
            </a:r>
            <a:r>
              <a:rPr sz="1500" spc="5" dirty="0">
                <a:latin typeface="Franklin Gothic Book"/>
                <a:cs typeface="Franklin Gothic Book"/>
              </a:rPr>
              <a:t>the  </a:t>
            </a:r>
            <a:r>
              <a:rPr sz="1500" dirty="0">
                <a:latin typeface="Franklin Gothic Book"/>
                <a:cs typeface="Franklin Gothic Book"/>
              </a:rPr>
              <a:t>Digital Engineering  implementations</a:t>
            </a:r>
          </a:p>
          <a:p>
            <a:pPr marL="361950" marR="227965" indent="-228600">
              <a:lnSpc>
                <a:spcPct val="100000"/>
              </a:lnSpc>
              <a:spcBef>
                <a:spcPts val="600"/>
              </a:spcBef>
              <a:buFont typeface="Arial"/>
              <a:buChar char="•"/>
              <a:tabLst>
                <a:tab pos="361950" algn="l"/>
                <a:tab pos="362585" algn="l"/>
              </a:tabLst>
            </a:pPr>
            <a:r>
              <a:rPr sz="1500" dirty="0">
                <a:latin typeface="Franklin Gothic Book"/>
                <a:cs typeface="Franklin Gothic Book"/>
              </a:rPr>
              <a:t>INCOSE/NDIA Digital  Engineering </a:t>
            </a:r>
            <a:r>
              <a:rPr sz="1500" spc="-5" dirty="0">
                <a:latin typeface="Franklin Gothic Book"/>
                <a:cs typeface="Franklin Gothic Book"/>
              </a:rPr>
              <a:t>Information  Exchange </a:t>
            </a:r>
            <a:r>
              <a:rPr sz="1500" spc="-10" dirty="0">
                <a:latin typeface="Franklin Gothic Book"/>
                <a:cs typeface="Franklin Gothic Book"/>
              </a:rPr>
              <a:t>Working </a:t>
            </a:r>
            <a:r>
              <a:rPr sz="1500" spc="-5" dirty="0">
                <a:latin typeface="Franklin Gothic Book"/>
                <a:cs typeface="Franklin Gothic Book"/>
              </a:rPr>
              <a:t>Group </a:t>
            </a:r>
            <a:r>
              <a:rPr sz="1500" spc="-10" dirty="0">
                <a:latin typeface="Franklin Gothic Book"/>
                <a:cs typeface="Franklin Gothic Book"/>
              </a:rPr>
              <a:t>to  </a:t>
            </a:r>
            <a:r>
              <a:rPr sz="1500" dirty="0">
                <a:latin typeface="Franklin Gothic Book"/>
                <a:cs typeface="Franklin Gothic Book"/>
              </a:rPr>
              <a:t>advance</a:t>
            </a:r>
            <a:r>
              <a:rPr sz="1500" spc="-25" dirty="0">
                <a:latin typeface="Franklin Gothic Book"/>
                <a:cs typeface="Franklin Gothic Book"/>
              </a:rPr>
              <a:t> </a:t>
            </a:r>
            <a:r>
              <a:rPr sz="1500" dirty="0">
                <a:latin typeface="Franklin Gothic Book"/>
                <a:cs typeface="Franklin Gothic Book"/>
              </a:rPr>
              <a:t>concepts</a:t>
            </a:r>
          </a:p>
          <a:p>
            <a:pPr marL="361950" marR="234950" indent="-228600">
              <a:lnSpc>
                <a:spcPct val="100000"/>
              </a:lnSpc>
              <a:spcBef>
                <a:spcPts val="600"/>
              </a:spcBef>
              <a:buFont typeface="Arial"/>
              <a:buChar char="•"/>
              <a:tabLst>
                <a:tab pos="361950" algn="l"/>
                <a:tab pos="362585" algn="l"/>
              </a:tabLst>
            </a:pPr>
            <a:r>
              <a:rPr sz="1500" spc="-5" dirty="0">
                <a:latin typeface="Franklin Gothic Book"/>
                <a:cs typeface="Franklin Gothic Book"/>
              </a:rPr>
              <a:t>Research </a:t>
            </a:r>
            <a:r>
              <a:rPr sz="1500" dirty="0">
                <a:latin typeface="Franklin Gothic Book"/>
                <a:cs typeface="Franklin Gothic Book"/>
              </a:rPr>
              <a:t>areas initiating in  curation, </a:t>
            </a:r>
            <a:r>
              <a:rPr sz="1500" spc="-5" dirty="0">
                <a:latin typeface="Franklin Gothic Book"/>
                <a:cs typeface="Franklin Gothic Book"/>
              </a:rPr>
              <a:t>credibility, </a:t>
            </a:r>
            <a:r>
              <a:rPr sz="1500" dirty="0">
                <a:latin typeface="Franklin Gothic Book"/>
                <a:cs typeface="Franklin Gothic Book"/>
              </a:rPr>
              <a:t>and  metrics</a:t>
            </a:r>
            <a:endParaRPr lang="en-US" sz="1500" dirty="0">
              <a:latin typeface="Franklin Gothic Book"/>
              <a:cs typeface="Franklin Gothic Book"/>
            </a:endParaRPr>
          </a:p>
        </p:txBody>
      </p:sp>
      <p:sp>
        <p:nvSpPr>
          <p:cNvPr id="53" name="object 46"/>
          <p:cNvSpPr txBox="1"/>
          <p:nvPr/>
        </p:nvSpPr>
        <p:spPr>
          <a:xfrm>
            <a:off x="1092245" y="1757057"/>
            <a:ext cx="2739390" cy="4262705"/>
          </a:xfrm>
          <a:prstGeom prst="rect">
            <a:avLst/>
          </a:prstGeom>
          <a:ln w="25146">
            <a:solidFill>
              <a:srgbClr val="000000"/>
            </a:solidFill>
          </a:ln>
        </p:spPr>
        <p:txBody>
          <a:bodyPr vert="horz" wrap="square" lIns="0" tIns="0" rIns="0" bIns="0" rtlCol="0">
            <a:spAutoFit/>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spcBef>
                <a:spcPts val="35"/>
              </a:spcBef>
            </a:pPr>
            <a:endParaRPr lang="en-US" sz="1350" dirty="0">
              <a:latin typeface="Times New Roman"/>
              <a:cs typeface="Times New Roman"/>
            </a:endParaRPr>
          </a:p>
          <a:p>
            <a:pPr>
              <a:lnSpc>
                <a:spcPct val="100000"/>
              </a:lnSpc>
              <a:spcBef>
                <a:spcPts val="35"/>
              </a:spcBef>
            </a:pPr>
            <a:endParaRPr lang="en-US" sz="1350" dirty="0">
              <a:latin typeface="Times New Roman"/>
              <a:cs typeface="Times New Roman"/>
            </a:endParaRPr>
          </a:p>
          <a:p>
            <a:pPr>
              <a:lnSpc>
                <a:spcPct val="100000"/>
              </a:lnSpc>
              <a:spcBef>
                <a:spcPts val="35"/>
              </a:spcBef>
            </a:pPr>
            <a:endParaRPr lang="en-US" sz="1350" dirty="0">
              <a:latin typeface="Times New Roman"/>
              <a:cs typeface="Times New Roman"/>
            </a:endParaRPr>
          </a:p>
          <a:p>
            <a:pPr>
              <a:lnSpc>
                <a:spcPct val="100000"/>
              </a:lnSpc>
              <a:spcBef>
                <a:spcPts val="35"/>
              </a:spcBef>
            </a:pPr>
            <a:endParaRPr lang="en-US" sz="1350" dirty="0">
              <a:latin typeface="Times New Roman"/>
              <a:cs typeface="Times New Roman"/>
            </a:endParaRPr>
          </a:p>
          <a:p>
            <a:pPr>
              <a:lnSpc>
                <a:spcPct val="100000"/>
              </a:lnSpc>
              <a:spcBef>
                <a:spcPts val="35"/>
              </a:spcBef>
            </a:pPr>
            <a:endParaRPr lang="en-US" sz="1350" dirty="0">
              <a:latin typeface="Times New Roman"/>
              <a:cs typeface="Times New Roman"/>
            </a:endParaRPr>
          </a:p>
          <a:p>
            <a:pPr>
              <a:lnSpc>
                <a:spcPct val="100000"/>
              </a:lnSpc>
              <a:spcBef>
                <a:spcPts val="35"/>
              </a:spcBef>
            </a:pPr>
            <a:endParaRPr lang="en-US" sz="1350" dirty="0">
              <a:latin typeface="Times New Roman"/>
              <a:cs typeface="Times New Roman"/>
            </a:endParaRPr>
          </a:p>
          <a:p>
            <a:pPr>
              <a:lnSpc>
                <a:spcPct val="100000"/>
              </a:lnSpc>
              <a:spcBef>
                <a:spcPts val="35"/>
              </a:spcBef>
            </a:pPr>
            <a:endParaRPr lang="en-US" sz="1350" dirty="0">
              <a:latin typeface="Times New Roman"/>
              <a:cs typeface="Times New Roman"/>
            </a:endParaRPr>
          </a:p>
          <a:p>
            <a:pPr>
              <a:lnSpc>
                <a:spcPct val="100000"/>
              </a:lnSpc>
              <a:spcBef>
                <a:spcPts val="35"/>
              </a:spcBef>
            </a:pPr>
            <a:endParaRPr sz="1350" dirty="0">
              <a:latin typeface="Times New Roman"/>
              <a:cs typeface="Times New Roman"/>
            </a:endParaRPr>
          </a:p>
        </p:txBody>
      </p:sp>
    </p:spTree>
    <p:extLst>
      <p:ext uri="{BB962C8B-B14F-4D97-AF65-F5344CB8AC3E}">
        <p14:creationId xmlns:p14="http://schemas.microsoft.com/office/powerpoint/2010/main" val="2366987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5573586"/>
            <a:ext cx="11231417" cy="923330"/>
          </a:xfrm>
          <a:prstGeom prst="rect">
            <a:avLst/>
          </a:prstGeom>
          <a:ln>
            <a:solidFill>
              <a:schemeClr val="tx1"/>
            </a:solidFill>
          </a:ln>
        </p:spPr>
        <p:txBody>
          <a:bodyPr wrap="square">
            <a:spAutoFit/>
          </a:bodyPr>
          <a:lstStyle/>
          <a:p>
            <a:pPr algn="ctr">
              <a:spcBef>
                <a:spcPct val="0"/>
              </a:spcBef>
              <a:buClrTx/>
              <a:buSzTx/>
              <a:buFontTx/>
              <a:buNone/>
            </a:pPr>
            <a:r>
              <a:rPr lang="en-US" altLang="en-US" b="1"/>
              <a:t>Layman’s terms: combine standard representations of ‘system’, with computers, additional computational techniques as a </a:t>
            </a:r>
            <a:r>
              <a:rPr lang="en-US" altLang="en-US" b="1" u="sng"/>
              <a:t>continuous, complete and evolving </a:t>
            </a:r>
            <a:r>
              <a:rPr lang="en-US" altLang="en-US" b="1"/>
              <a:t>ecosystem to provide data for data-informed decisions and interactive visualizations to a continuum of questions</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76238" y="1708220"/>
            <a:ext cx="7781925" cy="3707521"/>
          </a:xfrm>
          <a:prstGeom prst="rect">
            <a:avLst/>
          </a:prstGeom>
        </p:spPr>
      </p:pic>
      <p:sp>
        <p:nvSpPr>
          <p:cNvPr id="7" name="Rectangle 6"/>
          <p:cNvSpPr/>
          <p:nvPr/>
        </p:nvSpPr>
        <p:spPr>
          <a:xfrm>
            <a:off x="8599054" y="1612040"/>
            <a:ext cx="3241964" cy="3785652"/>
          </a:xfrm>
          <a:prstGeom prst="rect">
            <a:avLst/>
          </a:prstGeom>
        </p:spPr>
        <p:txBody>
          <a:bodyPr wrap="square">
            <a:spAutoFit/>
          </a:bodyPr>
          <a:lstStyle/>
          <a:p>
            <a:pPr>
              <a:spcBef>
                <a:spcPct val="0"/>
              </a:spcBef>
              <a:buClrTx/>
              <a:buSzTx/>
              <a:buFontTx/>
              <a:buNone/>
            </a:pPr>
            <a:r>
              <a:rPr lang="en-US" altLang="en-US" sz="2400" b="1" dirty="0"/>
              <a:t>Describes an integrated digital approach that uses authoritative sources of systems’ data and models as a continuum across disciplines </a:t>
            </a:r>
            <a:r>
              <a:rPr lang="en-US" altLang="en-US" sz="2400" b="1" u="sng" dirty="0"/>
              <a:t>to support life cycle activities </a:t>
            </a:r>
            <a:r>
              <a:rPr lang="en-US" altLang="en-US" sz="2400" b="1" dirty="0"/>
              <a:t>from concept through disposal</a:t>
            </a:r>
          </a:p>
        </p:txBody>
      </p:sp>
      <p:sp>
        <p:nvSpPr>
          <p:cNvPr id="6" name="Slide Number Placeholder 2"/>
          <p:cNvSpPr>
            <a:spLocks noGrp="1"/>
          </p:cNvSpPr>
          <p:nvPr>
            <p:ph type="sldNum" sz="quarter" idx="4"/>
          </p:nvPr>
        </p:nvSpPr>
        <p:spPr>
          <a:xfrm>
            <a:off x="9448800" y="6913408"/>
            <a:ext cx="2743200" cy="203200"/>
          </a:xfrm>
        </p:spPr>
        <p:txBody>
          <a:bodyPr/>
          <a:lstStyle/>
          <a:p>
            <a:fld id="{92901CD8-BE54-44CF-BBB0-BA65B4521913}" type="slidenum">
              <a:rPr lang="en-US" smtClean="0"/>
              <a:pPr/>
              <a:t>6</a:t>
            </a:fld>
            <a:endParaRPr lang="en-US"/>
          </a:p>
        </p:txBody>
      </p:sp>
      <p:sp>
        <p:nvSpPr>
          <p:cNvPr id="9" name="Title 1"/>
          <p:cNvSpPr txBox="1">
            <a:spLocks/>
          </p:cNvSpPr>
          <p:nvPr/>
        </p:nvSpPr>
        <p:spPr>
          <a:xfrm>
            <a:off x="1301189" y="82556"/>
            <a:ext cx="9738499" cy="731521"/>
          </a:xfrm>
          <a:prstGeom prst="rect">
            <a:avLst/>
          </a:prstGeom>
        </p:spPr>
        <p:txBody>
          <a:bodyPr vert="horz" lIns="91440" tIns="45720" rIns="91440" bIns="45720" rtlCol="0" anchor="ctr">
            <a:normAutofit/>
          </a:bodyPr>
          <a:lstStyle>
            <a:lvl1pPr>
              <a:lnSpc>
                <a:spcPct val="90000"/>
              </a:lnSpc>
              <a:spcBef>
                <a:spcPct val="0"/>
              </a:spcBef>
              <a:buNone/>
              <a:defRPr lang="en-US" sz="3200" b="1" i="0" dirty="0">
                <a:solidFill>
                  <a:schemeClr val="bg1"/>
                </a:solidFill>
                <a:latin typeface="Arial" panose="020B0604020202020204" pitchFamily="34" charset="0"/>
                <a:ea typeface="+mj-ea"/>
                <a:cs typeface="Arial" panose="020B0604020202020204" pitchFamily="34" charset="0"/>
              </a:defRPr>
            </a:lvl1pPr>
          </a:lstStyle>
          <a:p>
            <a:r>
              <a:rPr lang="en-US"/>
              <a:t>Digital Engineering Strategy: What, not How</a:t>
            </a:r>
          </a:p>
        </p:txBody>
      </p:sp>
      <p:sp>
        <p:nvSpPr>
          <p:cNvPr id="8" name="Slide Number Placeholder 1">
            <a:extLst>
              <a:ext uri="{FF2B5EF4-FFF2-40B4-BE49-F238E27FC236}">
                <a16:creationId xmlns:a16="http://schemas.microsoft.com/office/drawing/2014/main" id="{47A829B0-C0FA-48BA-B1A5-439ACF14B2AD}"/>
              </a:ext>
            </a:extLst>
          </p:cNvPr>
          <p:cNvSpPr txBox="1">
            <a:spLocks/>
          </p:cNvSpPr>
          <p:nvPr/>
        </p:nvSpPr>
        <p:spPr>
          <a:xfrm>
            <a:off x="10257387" y="6545425"/>
            <a:ext cx="134560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95DF160-2252-4507-9087-606C83CDB7D9}" type="slidenum">
              <a:rPr lang="en-US" sz="1000" smtClean="0">
                <a:latin typeface=" Arial"/>
              </a:rPr>
              <a:pPr algn="r"/>
              <a:t>6</a:t>
            </a:fld>
            <a:endParaRPr lang="en-US" sz="1000" dirty="0">
              <a:latin typeface=" Arial"/>
            </a:endParaRPr>
          </a:p>
        </p:txBody>
      </p:sp>
    </p:spTree>
    <p:extLst>
      <p:ext uri="{BB962C8B-B14F-4D97-AF65-F5344CB8AC3E}">
        <p14:creationId xmlns:p14="http://schemas.microsoft.com/office/powerpoint/2010/main" val="267978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2FED08F-6A0D-447D-A6EC-3B707BB40DED}"/>
              </a:ext>
            </a:extLst>
          </p:cNvPr>
          <p:cNvSpPr>
            <a:spLocks noGrp="1"/>
          </p:cNvSpPr>
          <p:nvPr>
            <p:ph type="title"/>
          </p:nvPr>
        </p:nvSpPr>
        <p:spPr/>
        <p:txBody>
          <a:bodyPr/>
          <a:lstStyle/>
          <a:p>
            <a:r>
              <a:rPr lang="en-US"/>
              <a:t>GOAL 1  </a:t>
            </a:r>
          </a:p>
        </p:txBody>
      </p:sp>
      <p:sp>
        <p:nvSpPr>
          <p:cNvPr id="6" name="object 8"/>
          <p:cNvSpPr/>
          <p:nvPr/>
        </p:nvSpPr>
        <p:spPr>
          <a:xfrm>
            <a:off x="1882968" y="2605768"/>
            <a:ext cx="2688335" cy="2195321"/>
          </a:xfrm>
          <a:prstGeom prst="rect">
            <a:avLst/>
          </a:prstGeom>
          <a:blipFill>
            <a:blip r:embed="rId3" cstate="print"/>
            <a:stretch>
              <a:fillRect/>
            </a:stretch>
          </a:blipFill>
        </p:spPr>
        <p:txBody>
          <a:bodyPr wrap="square" lIns="0" tIns="0" rIns="0" bIns="0" rtlCol="0"/>
          <a:lstStyle/>
          <a:p>
            <a:endParaRPr/>
          </a:p>
        </p:txBody>
      </p:sp>
      <p:sp>
        <p:nvSpPr>
          <p:cNvPr id="7" name="object 9"/>
          <p:cNvSpPr/>
          <p:nvPr/>
        </p:nvSpPr>
        <p:spPr>
          <a:xfrm>
            <a:off x="1794576" y="4862813"/>
            <a:ext cx="2865120" cy="0"/>
          </a:xfrm>
          <a:custGeom>
            <a:avLst/>
            <a:gdLst/>
            <a:ahLst/>
            <a:cxnLst/>
            <a:rect l="l" t="t" r="r" b="b"/>
            <a:pathLst>
              <a:path w="2865120">
                <a:moveTo>
                  <a:pt x="0" y="0"/>
                </a:moveTo>
                <a:lnTo>
                  <a:pt x="2865120" y="0"/>
                </a:lnTo>
              </a:path>
            </a:pathLst>
          </a:custGeom>
          <a:ln w="53339">
            <a:solidFill>
              <a:srgbClr val="000000"/>
            </a:solidFill>
          </a:ln>
        </p:spPr>
        <p:txBody>
          <a:bodyPr wrap="square" lIns="0" tIns="0" rIns="0" bIns="0" rtlCol="0"/>
          <a:lstStyle/>
          <a:p>
            <a:endParaRPr/>
          </a:p>
        </p:txBody>
      </p:sp>
      <p:sp>
        <p:nvSpPr>
          <p:cNvPr id="8" name="object 10"/>
          <p:cNvSpPr/>
          <p:nvPr/>
        </p:nvSpPr>
        <p:spPr>
          <a:xfrm>
            <a:off x="1821322" y="2570462"/>
            <a:ext cx="0" cy="2265680"/>
          </a:xfrm>
          <a:custGeom>
            <a:avLst/>
            <a:gdLst/>
            <a:ahLst/>
            <a:cxnLst/>
            <a:rect l="l" t="t" r="r" b="b"/>
            <a:pathLst>
              <a:path h="2265679">
                <a:moveTo>
                  <a:pt x="0" y="0"/>
                </a:moveTo>
                <a:lnTo>
                  <a:pt x="0" y="2265680"/>
                </a:lnTo>
              </a:path>
            </a:pathLst>
          </a:custGeom>
          <a:ln w="53492">
            <a:solidFill>
              <a:srgbClr val="000000"/>
            </a:solidFill>
          </a:ln>
        </p:spPr>
        <p:txBody>
          <a:bodyPr wrap="square" lIns="0" tIns="0" rIns="0" bIns="0" rtlCol="0"/>
          <a:lstStyle/>
          <a:p>
            <a:endParaRPr/>
          </a:p>
        </p:txBody>
      </p:sp>
      <p:sp>
        <p:nvSpPr>
          <p:cNvPr id="9" name="object 11"/>
          <p:cNvSpPr/>
          <p:nvPr/>
        </p:nvSpPr>
        <p:spPr>
          <a:xfrm>
            <a:off x="1794576" y="2543793"/>
            <a:ext cx="2865120" cy="0"/>
          </a:xfrm>
          <a:custGeom>
            <a:avLst/>
            <a:gdLst/>
            <a:ahLst/>
            <a:cxnLst/>
            <a:rect l="l" t="t" r="r" b="b"/>
            <a:pathLst>
              <a:path w="2865120">
                <a:moveTo>
                  <a:pt x="0" y="0"/>
                </a:moveTo>
                <a:lnTo>
                  <a:pt x="2865120" y="0"/>
                </a:lnTo>
              </a:path>
            </a:pathLst>
          </a:custGeom>
          <a:ln w="53339">
            <a:solidFill>
              <a:srgbClr val="000000"/>
            </a:solidFill>
          </a:ln>
        </p:spPr>
        <p:txBody>
          <a:bodyPr wrap="square" lIns="0" tIns="0" rIns="0" bIns="0" rtlCol="0"/>
          <a:lstStyle/>
          <a:p>
            <a:endParaRPr/>
          </a:p>
        </p:txBody>
      </p:sp>
      <p:sp>
        <p:nvSpPr>
          <p:cNvPr id="10" name="object 12"/>
          <p:cNvSpPr/>
          <p:nvPr/>
        </p:nvSpPr>
        <p:spPr>
          <a:xfrm>
            <a:off x="4632949" y="2570869"/>
            <a:ext cx="0" cy="2265680"/>
          </a:xfrm>
          <a:custGeom>
            <a:avLst/>
            <a:gdLst/>
            <a:ahLst/>
            <a:cxnLst/>
            <a:rect l="l" t="t" r="r" b="b"/>
            <a:pathLst>
              <a:path h="2265679">
                <a:moveTo>
                  <a:pt x="0" y="0"/>
                </a:moveTo>
                <a:lnTo>
                  <a:pt x="0" y="2265121"/>
                </a:lnTo>
              </a:path>
            </a:pathLst>
          </a:custGeom>
          <a:ln w="53492">
            <a:solidFill>
              <a:srgbClr val="000000"/>
            </a:solidFill>
          </a:ln>
        </p:spPr>
        <p:txBody>
          <a:bodyPr wrap="square" lIns="0" tIns="0" rIns="0" bIns="0" rtlCol="0"/>
          <a:lstStyle/>
          <a:p>
            <a:endParaRPr/>
          </a:p>
        </p:txBody>
      </p:sp>
      <p:sp>
        <p:nvSpPr>
          <p:cNvPr id="11" name="object 13"/>
          <p:cNvSpPr/>
          <p:nvPr/>
        </p:nvSpPr>
        <p:spPr>
          <a:xfrm>
            <a:off x="1865899" y="4809473"/>
            <a:ext cx="2722880" cy="0"/>
          </a:xfrm>
          <a:custGeom>
            <a:avLst/>
            <a:gdLst/>
            <a:ahLst/>
            <a:cxnLst/>
            <a:rect l="l" t="t" r="r" b="b"/>
            <a:pathLst>
              <a:path w="2722879">
                <a:moveTo>
                  <a:pt x="0" y="0"/>
                </a:moveTo>
                <a:lnTo>
                  <a:pt x="2722473" y="0"/>
                </a:lnTo>
              </a:path>
            </a:pathLst>
          </a:custGeom>
          <a:ln w="17780">
            <a:solidFill>
              <a:srgbClr val="000000"/>
            </a:solidFill>
          </a:ln>
        </p:spPr>
        <p:txBody>
          <a:bodyPr wrap="square" lIns="0" tIns="0" rIns="0" bIns="0" rtlCol="0"/>
          <a:lstStyle/>
          <a:p>
            <a:endParaRPr/>
          </a:p>
        </p:txBody>
      </p:sp>
      <p:sp>
        <p:nvSpPr>
          <p:cNvPr id="12" name="object 14"/>
          <p:cNvSpPr/>
          <p:nvPr/>
        </p:nvSpPr>
        <p:spPr>
          <a:xfrm>
            <a:off x="1874814" y="2606023"/>
            <a:ext cx="0" cy="2194560"/>
          </a:xfrm>
          <a:custGeom>
            <a:avLst/>
            <a:gdLst/>
            <a:ahLst/>
            <a:cxnLst/>
            <a:rect l="l" t="t" r="r" b="b"/>
            <a:pathLst>
              <a:path h="2194560">
                <a:moveTo>
                  <a:pt x="0" y="0"/>
                </a:moveTo>
                <a:lnTo>
                  <a:pt x="0" y="2194560"/>
                </a:lnTo>
              </a:path>
            </a:pathLst>
          </a:custGeom>
          <a:ln w="17830">
            <a:solidFill>
              <a:srgbClr val="000000"/>
            </a:solidFill>
          </a:ln>
        </p:spPr>
        <p:txBody>
          <a:bodyPr wrap="square" lIns="0" tIns="0" rIns="0" bIns="0" rtlCol="0"/>
          <a:lstStyle/>
          <a:p>
            <a:endParaRPr/>
          </a:p>
        </p:txBody>
      </p:sp>
      <p:sp>
        <p:nvSpPr>
          <p:cNvPr id="13" name="object 15"/>
          <p:cNvSpPr/>
          <p:nvPr/>
        </p:nvSpPr>
        <p:spPr>
          <a:xfrm>
            <a:off x="1865899" y="2597133"/>
            <a:ext cx="2722880" cy="0"/>
          </a:xfrm>
          <a:custGeom>
            <a:avLst/>
            <a:gdLst/>
            <a:ahLst/>
            <a:cxnLst/>
            <a:rect l="l" t="t" r="r" b="b"/>
            <a:pathLst>
              <a:path w="2722879">
                <a:moveTo>
                  <a:pt x="0" y="0"/>
                </a:moveTo>
                <a:lnTo>
                  <a:pt x="2722473" y="0"/>
                </a:lnTo>
              </a:path>
            </a:pathLst>
          </a:custGeom>
          <a:ln w="17780">
            <a:solidFill>
              <a:srgbClr val="000000"/>
            </a:solidFill>
          </a:ln>
        </p:spPr>
        <p:txBody>
          <a:bodyPr wrap="square" lIns="0" tIns="0" rIns="0" bIns="0" rtlCol="0"/>
          <a:lstStyle/>
          <a:p>
            <a:endParaRPr/>
          </a:p>
        </p:txBody>
      </p:sp>
      <p:sp>
        <p:nvSpPr>
          <p:cNvPr id="14" name="object 16"/>
          <p:cNvSpPr/>
          <p:nvPr/>
        </p:nvSpPr>
        <p:spPr>
          <a:xfrm>
            <a:off x="4579457" y="2606530"/>
            <a:ext cx="0" cy="2193925"/>
          </a:xfrm>
          <a:custGeom>
            <a:avLst/>
            <a:gdLst/>
            <a:ahLst/>
            <a:cxnLst/>
            <a:rect l="l" t="t" r="r" b="b"/>
            <a:pathLst>
              <a:path h="2193925">
                <a:moveTo>
                  <a:pt x="0" y="0"/>
                </a:moveTo>
                <a:lnTo>
                  <a:pt x="0" y="2193798"/>
                </a:lnTo>
              </a:path>
            </a:pathLst>
          </a:custGeom>
          <a:ln w="17830">
            <a:solidFill>
              <a:srgbClr val="000000"/>
            </a:solidFill>
          </a:ln>
        </p:spPr>
        <p:txBody>
          <a:bodyPr wrap="square" lIns="0" tIns="0" rIns="0" bIns="0" rtlCol="0"/>
          <a:lstStyle/>
          <a:p>
            <a:endParaRPr/>
          </a:p>
        </p:txBody>
      </p:sp>
      <p:sp>
        <p:nvSpPr>
          <p:cNvPr id="37" name="object 37"/>
          <p:cNvSpPr/>
          <p:nvPr/>
        </p:nvSpPr>
        <p:spPr>
          <a:xfrm>
            <a:off x="2370889" y="4957011"/>
            <a:ext cx="1900834" cy="252983"/>
          </a:xfrm>
          <a:prstGeom prst="rect">
            <a:avLst/>
          </a:prstGeom>
          <a:blipFill>
            <a:blip r:embed="rId4" cstate="print"/>
            <a:stretch>
              <a:fillRect/>
            </a:stretch>
          </a:blipFill>
        </p:spPr>
        <p:txBody>
          <a:bodyPr wrap="square" lIns="0" tIns="0" rIns="0" bIns="0" rtlCol="0"/>
          <a:lstStyle/>
          <a:p>
            <a:endParaRPr/>
          </a:p>
        </p:txBody>
      </p:sp>
      <p:sp>
        <p:nvSpPr>
          <p:cNvPr id="38" name="object 38"/>
          <p:cNvSpPr txBox="1"/>
          <p:nvPr/>
        </p:nvSpPr>
        <p:spPr>
          <a:xfrm>
            <a:off x="375908" y="5205472"/>
            <a:ext cx="6693340" cy="1397177"/>
          </a:xfrm>
          <a:prstGeom prst="rect">
            <a:avLst/>
          </a:prstGeom>
        </p:spPr>
        <p:txBody>
          <a:bodyPr vert="horz" wrap="square" lIns="0" tIns="12065" rIns="0" bIns="0" rtlCol="0">
            <a:spAutoFit/>
          </a:bodyPr>
          <a:lstStyle/>
          <a:p>
            <a:pPr marL="241300" marR="5080" indent="-228600">
              <a:lnSpc>
                <a:spcPct val="100000"/>
              </a:lnSpc>
              <a:spcBef>
                <a:spcPts val="95"/>
              </a:spcBef>
              <a:buAutoNum type="arabicPeriod"/>
              <a:tabLst>
                <a:tab pos="241935" algn="l"/>
              </a:tabLst>
            </a:pPr>
            <a:r>
              <a:rPr>
                <a:solidFill>
                  <a:srgbClr val="111C4E"/>
                </a:solidFill>
                <a:latin typeface="Arial" panose="020B0604020202020204" pitchFamily="34" charset="0"/>
                <a:cs typeface="Arial" panose="020B0604020202020204" pitchFamily="34" charset="0"/>
              </a:rPr>
              <a:t>Formalize the planning for models to support  engineering activities and decision making  across the lifecycle</a:t>
            </a:r>
          </a:p>
          <a:p>
            <a:pPr marL="241300" marR="514350" indent="-228600">
              <a:lnSpc>
                <a:spcPct val="100000"/>
              </a:lnSpc>
              <a:spcBef>
                <a:spcPts val="5"/>
              </a:spcBef>
              <a:buAutoNum type="arabicPeriod"/>
              <a:tabLst>
                <a:tab pos="241935" algn="l"/>
              </a:tabLst>
            </a:pPr>
            <a:r>
              <a:rPr>
                <a:solidFill>
                  <a:srgbClr val="111C4E"/>
                </a:solidFill>
                <a:latin typeface="Arial" panose="020B0604020202020204" pitchFamily="34" charset="0"/>
                <a:cs typeface="Arial" panose="020B0604020202020204" pitchFamily="34" charset="0"/>
              </a:rPr>
              <a:t>Formally develop, integrate, and curate  models</a:t>
            </a:r>
          </a:p>
          <a:p>
            <a:pPr marL="241300" marR="33655" indent="-228600">
              <a:lnSpc>
                <a:spcPct val="100000"/>
              </a:lnSpc>
              <a:buAutoNum type="arabicPeriod"/>
              <a:tabLst>
                <a:tab pos="241935" algn="l"/>
              </a:tabLst>
            </a:pPr>
            <a:r>
              <a:rPr>
                <a:solidFill>
                  <a:srgbClr val="111C4E"/>
                </a:solidFill>
                <a:latin typeface="Arial" panose="020B0604020202020204" pitchFamily="34" charset="0"/>
                <a:cs typeface="Arial" panose="020B0604020202020204" pitchFamily="34" charset="0"/>
              </a:rPr>
              <a:t>Use models to support engineering activities  and decision making across the lifecycle</a:t>
            </a:r>
          </a:p>
        </p:txBody>
      </p:sp>
      <p:sp>
        <p:nvSpPr>
          <p:cNvPr id="5" name="TextBox 4"/>
          <p:cNvSpPr txBox="1"/>
          <p:nvPr/>
        </p:nvSpPr>
        <p:spPr>
          <a:xfrm>
            <a:off x="196742" y="1336563"/>
            <a:ext cx="6485496" cy="1501950"/>
          </a:xfrm>
          <a:prstGeom prst="rect">
            <a:avLst/>
          </a:prstGeom>
          <a:noFill/>
        </p:spPr>
        <p:txBody>
          <a:bodyPr wrap="square" rtlCol="0">
            <a:spAutoFit/>
          </a:bodyPr>
          <a:lstStyle/>
          <a:p>
            <a:pPr lvl="0" algn="ctr">
              <a:lnSpc>
                <a:spcPct val="90000"/>
              </a:lnSpc>
              <a:spcBef>
                <a:spcPts val="1000"/>
              </a:spcBef>
            </a:pPr>
            <a:r>
              <a:rPr lang="en-US" sz="2800">
                <a:solidFill>
                  <a:srgbClr val="111C4E"/>
                </a:solidFill>
                <a:latin typeface="Arial" panose="020B0604020202020204" pitchFamily="34" charset="0"/>
                <a:cs typeface="Arial" panose="020B0604020202020204" pitchFamily="34" charset="0"/>
              </a:rPr>
              <a:t>Formalize the development, integration, and use of models to inform enterprise decision making </a:t>
            </a:r>
          </a:p>
          <a:p>
            <a:pPr algn="ctr"/>
            <a:endParaRPr lang="en-US" sz="1600"/>
          </a:p>
        </p:txBody>
      </p:sp>
      <p:sp>
        <p:nvSpPr>
          <p:cNvPr id="40" name="object 41"/>
          <p:cNvSpPr txBox="1"/>
          <p:nvPr/>
        </p:nvSpPr>
        <p:spPr>
          <a:xfrm>
            <a:off x="6686393" y="1970642"/>
            <a:ext cx="5393313" cy="3705502"/>
          </a:xfrm>
          <a:prstGeom prst="rect">
            <a:avLst/>
          </a:prstGeom>
        </p:spPr>
        <p:txBody>
          <a:bodyPr vert="horz" wrap="square" lIns="0" tIns="12065" rIns="0" bIns="0" rtlCol="0" anchor="t">
            <a:spAutoFit/>
          </a:bodyPr>
          <a:lstStyle/>
          <a:p>
            <a:pPr lvl="1"/>
            <a:r>
              <a:rPr lang="en-US" sz="2000">
                <a:solidFill>
                  <a:srgbClr val="111C4E"/>
                </a:solidFill>
                <a:latin typeface="Arial" panose="020B0604020202020204" pitchFamily="34" charset="0"/>
                <a:cs typeface="Arial" panose="020B0604020202020204" pitchFamily="34" charset="0"/>
              </a:rPr>
              <a:t>Infusion in Policy &amp; Guidance</a:t>
            </a:r>
          </a:p>
          <a:p>
            <a:pPr marL="742950" lvl="1" indent="-285750">
              <a:buFont typeface="Arial" panose="020B0604020202020204" pitchFamily="34" charset="0"/>
              <a:buChar char="•"/>
            </a:pPr>
            <a:r>
              <a:rPr lang="en-US" sz="2000">
                <a:solidFill>
                  <a:srgbClr val="111C4E"/>
                </a:solidFill>
                <a:latin typeface="Arial" panose="020B0604020202020204" pitchFamily="34" charset="0"/>
                <a:cs typeface="Arial" panose="020B0604020202020204" pitchFamily="34" charset="0"/>
              </a:rPr>
              <a:t>DoDI 5000.02, Enclosure 3, Section 9: Modeling and Simulation</a:t>
            </a:r>
          </a:p>
          <a:p>
            <a:pPr marL="742950" lvl="1" indent="-285750">
              <a:buFont typeface="Arial" panose="020B0604020202020204" pitchFamily="34" charset="0"/>
              <a:buChar char="•"/>
            </a:pPr>
            <a:r>
              <a:rPr lang="en-US" sz="2000">
                <a:solidFill>
                  <a:srgbClr val="111C4E"/>
                </a:solidFill>
                <a:latin typeface="Arial" panose="020B0604020202020204" pitchFamily="34" charset="0"/>
                <a:cs typeface="Arial" panose="020B0604020202020204" pitchFamily="34" charset="0"/>
              </a:rPr>
              <a:t>Model Based FMECA DID </a:t>
            </a:r>
          </a:p>
          <a:p>
            <a:pPr marL="742950" lvl="1" indent="-285750">
              <a:buFont typeface="Arial" panose="020B0604020202020204" pitchFamily="34" charset="0"/>
              <a:buChar char="•"/>
            </a:pPr>
            <a:r>
              <a:rPr lang="en-US" sz="2000">
                <a:solidFill>
                  <a:srgbClr val="111C4E"/>
                </a:solidFill>
                <a:latin typeface="Arial" panose="020B0604020202020204" pitchFamily="34" charset="0"/>
                <a:cs typeface="Arial" panose="020B0604020202020204" pitchFamily="34" charset="0"/>
              </a:rPr>
              <a:t>DoDI 5000.61, DoD M&amp;S VV&amp;A</a:t>
            </a:r>
          </a:p>
          <a:p>
            <a:pPr lvl="1"/>
            <a:endParaRPr lang="en-US" sz="2000">
              <a:latin typeface=" Arial"/>
            </a:endParaRPr>
          </a:p>
          <a:p>
            <a:pPr lvl="1"/>
            <a:r>
              <a:rPr lang="en-US" sz="2000">
                <a:solidFill>
                  <a:srgbClr val="111C4E"/>
                </a:solidFill>
                <a:latin typeface="Arial" panose="020B0604020202020204" pitchFamily="34" charset="0"/>
                <a:cs typeface="Arial" panose="020B0604020202020204" pitchFamily="34" charset="0"/>
              </a:rPr>
              <a:t>Other Efforts</a:t>
            </a:r>
          </a:p>
          <a:p>
            <a:pPr marL="742950" lvl="1" indent="-285750">
              <a:buFont typeface="Arial" panose="020B0604020202020204" pitchFamily="34" charset="0"/>
              <a:buChar char="•"/>
            </a:pPr>
            <a:r>
              <a:rPr lang="en-US" sz="2000">
                <a:solidFill>
                  <a:srgbClr val="111C4E"/>
                </a:solidFill>
                <a:latin typeface="Arial" panose="020B0604020202020204" pitchFamily="34" charset="0"/>
                <a:cs typeface="Arial" panose="020B0604020202020204" pitchFamily="34" charset="0"/>
              </a:rPr>
              <a:t>INCOSE Digital Engineering Information Exchange Working group (DEIXWG)</a:t>
            </a:r>
          </a:p>
          <a:p>
            <a:pPr marL="742950" lvl="1" indent="-285750">
              <a:buFont typeface="Arial" panose="020B0604020202020204" pitchFamily="34" charset="0"/>
              <a:buChar char="•"/>
            </a:pPr>
            <a:endParaRPr lang="en-US" sz="200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a:solidFill>
                  <a:srgbClr val="111C4E"/>
                </a:solidFill>
                <a:latin typeface="Arial" panose="020B0604020202020204" pitchFamily="34" charset="0"/>
                <a:cs typeface="Arial" panose="020B0604020202020204" pitchFamily="34" charset="0"/>
              </a:rPr>
              <a:t>USN Common Modeling Approach</a:t>
            </a:r>
          </a:p>
          <a:p>
            <a:pPr marL="742950" lvl="1" indent="-285750">
              <a:buFont typeface="Arial" panose="020B0604020202020204" pitchFamily="34" charset="0"/>
              <a:buChar char="•"/>
            </a:pPr>
            <a:endParaRPr lang="en-US" sz="2000">
              <a:solidFill>
                <a:srgbClr val="111C4E"/>
              </a:solidFill>
              <a:latin typeface="Arial" panose="020B0604020202020204" pitchFamily="34" charset="0"/>
              <a:cs typeface="Arial" panose="020B0604020202020204" pitchFamily="34" charset="0"/>
            </a:endParaRPr>
          </a:p>
        </p:txBody>
      </p:sp>
      <p:sp>
        <p:nvSpPr>
          <p:cNvPr id="48" name="TextBox 47"/>
          <p:cNvSpPr txBox="1"/>
          <p:nvPr/>
        </p:nvSpPr>
        <p:spPr>
          <a:xfrm>
            <a:off x="7069248" y="1396521"/>
            <a:ext cx="4482646" cy="424732"/>
          </a:xfrm>
          <a:prstGeom prst="rect">
            <a:avLst/>
          </a:prstGeom>
          <a:noFill/>
        </p:spPr>
        <p:txBody>
          <a:bodyPr wrap="square" rtlCol="0">
            <a:spAutoFit/>
          </a:bodyPr>
          <a:lstStyle/>
          <a:p>
            <a:pPr lvl="0" algn="ctr">
              <a:lnSpc>
                <a:spcPct val="90000"/>
              </a:lnSpc>
              <a:spcBef>
                <a:spcPts val="1000"/>
              </a:spcBef>
            </a:pPr>
            <a:r>
              <a:rPr lang="en-US" sz="2400" u="sng">
                <a:solidFill>
                  <a:srgbClr val="111C4E"/>
                </a:solidFill>
                <a:latin typeface="Arial" panose="020B0604020202020204" pitchFamily="34" charset="0"/>
                <a:cs typeface="Arial" panose="020B0604020202020204" pitchFamily="34" charset="0"/>
              </a:rPr>
              <a:t>Key Implementation Updates</a:t>
            </a:r>
            <a:endParaRPr lang="en-US" sz="1600" u="sng"/>
          </a:p>
        </p:txBody>
      </p:sp>
    </p:spTree>
    <p:extLst>
      <p:ext uri="{BB962C8B-B14F-4D97-AF65-F5344CB8AC3E}">
        <p14:creationId xmlns:p14="http://schemas.microsoft.com/office/powerpoint/2010/main" val="22103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829B0-C0FA-48BA-B1A5-439ACF14B2AD}"/>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pPr/>
              <a:t>8</a:t>
            </a:fld>
            <a:endParaRPr lang="en-US"/>
          </a:p>
        </p:txBody>
      </p:sp>
      <p:sp>
        <p:nvSpPr>
          <p:cNvPr id="17" name="Content Placeholder 16">
            <a:extLst>
              <a:ext uri="{FF2B5EF4-FFF2-40B4-BE49-F238E27FC236}">
                <a16:creationId xmlns:a16="http://schemas.microsoft.com/office/drawing/2014/main" id="{A458E600-42E7-4DD1-9188-BE94862933D5}"/>
              </a:ext>
            </a:extLst>
          </p:cNvPr>
          <p:cNvSpPr>
            <a:spLocks noGrp="1"/>
          </p:cNvSpPr>
          <p:nvPr>
            <p:ph idx="1"/>
          </p:nvPr>
        </p:nvSpPr>
        <p:spPr>
          <a:xfrm>
            <a:off x="369931" y="1577787"/>
            <a:ext cx="5821319" cy="839881"/>
          </a:xfrm>
        </p:spPr>
        <p:txBody>
          <a:bodyPr>
            <a:normAutofit lnSpcReduction="10000"/>
          </a:bodyPr>
          <a:lstStyle/>
          <a:p>
            <a:pPr marL="0" indent="0" algn="ctr">
              <a:buNone/>
            </a:pPr>
            <a:r>
              <a:rPr lang="en-US" dirty="0"/>
              <a:t>Provide an enduring authoritative source of truth</a:t>
            </a:r>
          </a:p>
        </p:txBody>
      </p:sp>
      <p:sp>
        <p:nvSpPr>
          <p:cNvPr id="16" name="Title 15">
            <a:extLst>
              <a:ext uri="{FF2B5EF4-FFF2-40B4-BE49-F238E27FC236}">
                <a16:creationId xmlns:a16="http://schemas.microsoft.com/office/drawing/2014/main" id="{92FED08F-6A0D-447D-A6EC-3B707BB40DED}"/>
              </a:ext>
            </a:extLst>
          </p:cNvPr>
          <p:cNvSpPr>
            <a:spLocks noGrp="1"/>
          </p:cNvSpPr>
          <p:nvPr>
            <p:ph type="title"/>
          </p:nvPr>
        </p:nvSpPr>
        <p:spPr/>
        <p:txBody>
          <a:bodyPr/>
          <a:lstStyle/>
          <a:p>
            <a:r>
              <a:rPr lang="en-US"/>
              <a:t>GOAL 2  </a:t>
            </a:r>
          </a:p>
        </p:txBody>
      </p:sp>
      <p:sp>
        <p:nvSpPr>
          <p:cNvPr id="6" name="object 7"/>
          <p:cNvSpPr/>
          <p:nvPr/>
        </p:nvSpPr>
        <p:spPr>
          <a:xfrm>
            <a:off x="926084" y="2670944"/>
            <a:ext cx="4261865" cy="1767839"/>
          </a:xfrm>
          <a:prstGeom prst="rect">
            <a:avLst/>
          </a:prstGeom>
          <a:blipFill>
            <a:blip r:embed="rId3" cstate="print"/>
            <a:stretch>
              <a:fillRect/>
            </a:stretch>
          </a:blipFill>
        </p:spPr>
        <p:txBody>
          <a:bodyPr wrap="square" lIns="0" tIns="0" rIns="0" bIns="0" rtlCol="0"/>
          <a:lstStyle/>
          <a:p>
            <a:endParaRPr/>
          </a:p>
        </p:txBody>
      </p:sp>
      <p:sp>
        <p:nvSpPr>
          <p:cNvPr id="7" name="object 8"/>
          <p:cNvSpPr/>
          <p:nvPr/>
        </p:nvSpPr>
        <p:spPr>
          <a:xfrm>
            <a:off x="837691" y="4500759"/>
            <a:ext cx="4438650" cy="0"/>
          </a:xfrm>
          <a:custGeom>
            <a:avLst/>
            <a:gdLst/>
            <a:ahLst/>
            <a:cxnLst/>
            <a:rect l="l" t="t" r="r" b="b"/>
            <a:pathLst>
              <a:path w="4438650">
                <a:moveTo>
                  <a:pt x="0" y="0"/>
                </a:moveTo>
                <a:lnTo>
                  <a:pt x="4438650" y="0"/>
                </a:lnTo>
              </a:path>
            </a:pathLst>
          </a:custGeom>
          <a:ln w="53340">
            <a:solidFill>
              <a:srgbClr val="000000"/>
            </a:solidFill>
          </a:ln>
        </p:spPr>
        <p:txBody>
          <a:bodyPr wrap="square" lIns="0" tIns="0" rIns="0" bIns="0" rtlCol="0"/>
          <a:lstStyle/>
          <a:p>
            <a:endParaRPr/>
          </a:p>
        </p:txBody>
      </p:sp>
      <p:sp>
        <p:nvSpPr>
          <p:cNvPr id="8" name="object 9"/>
          <p:cNvSpPr/>
          <p:nvPr/>
        </p:nvSpPr>
        <p:spPr>
          <a:xfrm>
            <a:off x="864438" y="2636400"/>
            <a:ext cx="0" cy="1837689"/>
          </a:xfrm>
          <a:custGeom>
            <a:avLst/>
            <a:gdLst/>
            <a:ahLst/>
            <a:cxnLst/>
            <a:rect l="l" t="t" r="r" b="b"/>
            <a:pathLst>
              <a:path h="1837689">
                <a:moveTo>
                  <a:pt x="0" y="0"/>
                </a:moveTo>
                <a:lnTo>
                  <a:pt x="0" y="1837690"/>
                </a:lnTo>
              </a:path>
            </a:pathLst>
          </a:custGeom>
          <a:ln w="53492">
            <a:solidFill>
              <a:srgbClr val="000000"/>
            </a:solidFill>
          </a:ln>
        </p:spPr>
        <p:txBody>
          <a:bodyPr wrap="square" lIns="0" tIns="0" rIns="0" bIns="0" rtlCol="0"/>
          <a:lstStyle/>
          <a:p>
            <a:endParaRPr/>
          </a:p>
        </p:txBody>
      </p:sp>
      <p:sp>
        <p:nvSpPr>
          <p:cNvPr id="9" name="object 10"/>
          <p:cNvSpPr/>
          <p:nvPr/>
        </p:nvSpPr>
        <p:spPr>
          <a:xfrm>
            <a:off x="837691" y="2609730"/>
            <a:ext cx="4438650" cy="0"/>
          </a:xfrm>
          <a:custGeom>
            <a:avLst/>
            <a:gdLst/>
            <a:ahLst/>
            <a:cxnLst/>
            <a:rect l="l" t="t" r="r" b="b"/>
            <a:pathLst>
              <a:path w="4438650">
                <a:moveTo>
                  <a:pt x="0" y="0"/>
                </a:moveTo>
                <a:lnTo>
                  <a:pt x="4438650" y="0"/>
                </a:lnTo>
              </a:path>
            </a:pathLst>
          </a:custGeom>
          <a:ln w="53339">
            <a:solidFill>
              <a:srgbClr val="000000"/>
            </a:solidFill>
          </a:ln>
        </p:spPr>
        <p:txBody>
          <a:bodyPr wrap="square" lIns="0" tIns="0" rIns="0" bIns="0" rtlCol="0"/>
          <a:lstStyle/>
          <a:p>
            <a:endParaRPr/>
          </a:p>
        </p:txBody>
      </p:sp>
      <p:sp>
        <p:nvSpPr>
          <p:cNvPr id="10" name="object 11"/>
          <p:cNvSpPr/>
          <p:nvPr/>
        </p:nvSpPr>
        <p:spPr>
          <a:xfrm>
            <a:off x="5249595" y="2636044"/>
            <a:ext cx="0" cy="1837689"/>
          </a:xfrm>
          <a:custGeom>
            <a:avLst/>
            <a:gdLst/>
            <a:ahLst/>
            <a:cxnLst/>
            <a:rect l="l" t="t" r="r" b="b"/>
            <a:pathLst>
              <a:path h="1837689">
                <a:moveTo>
                  <a:pt x="0" y="0"/>
                </a:moveTo>
                <a:lnTo>
                  <a:pt x="0" y="1837639"/>
                </a:lnTo>
              </a:path>
            </a:pathLst>
          </a:custGeom>
          <a:ln w="53492">
            <a:solidFill>
              <a:srgbClr val="000000"/>
            </a:solidFill>
          </a:ln>
        </p:spPr>
        <p:txBody>
          <a:bodyPr wrap="square" lIns="0" tIns="0" rIns="0" bIns="0" rtlCol="0"/>
          <a:lstStyle/>
          <a:p>
            <a:endParaRPr/>
          </a:p>
        </p:txBody>
      </p:sp>
      <p:sp>
        <p:nvSpPr>
          <p:cNvPr id="11" name="object 12"/>
          <p:cNvSpPr/>
          <p:nvPr/>
        </p:nvSpPr>
        <p:spPr>
          <a:xfrm>
            <a:off x="909015" y="4447420"/>
            <a:ext cx="4296410" cy="0"/>
          </a:xfrm>
          <a:custGeom>
            <a:avLst/>
            <a:gdLst/>
            <a:ahLst/>
            <a:cxnLst/>
            <a:rect l="l" t="t" r="r" b="b"/>
            <a:pathLst>
              <a:path w="4296410">
                <a:moveTo>
                  <a:pt x="0" y="0"/>
                </a:moveTo>
                <a:lnTo>
                  <a:pt x="4296003" y="0"/>
                </a:lnTo>
              </a:path>
            </a:pathLst>
          </a:custGeom>
          <a:ln w="17779">
            <a:solidFill>
              <a:srgbClr val="000000"/>
            </a:solidFill>
          </a:ln>
        </p:spPr>
        <p:txBody>
          <a:bodyPr wrap="square" lIns="0" tIns="0" rIns="0" bIns="0" rtlCol="0"/>
          <a:lstStyle/>
          <a:p>
            <a:endParaRPr/>
          </a:p>
        </p:txBody>
      </p:sp>
      <p:sp>
        <p:nvSpPr>
          <p:cNvPr id="12" name="object 13"/>
          <p:cNvSpPr/>
          <p:nvPr/>
        </p:nvSpPr>
        <p:spPr>
          <a:xfrm>
            <a:off x="917930" y="2671959"/>
            <a:ext cx="0" cy="1766570"/>
          </a:xfrm>
          <a:custGeom>
            <a:avLst/>
            <a:gdLst/>
            <a:ahLst/>
            <a:cxnLst/>
            <a:rect l="l" t="t" r="r" b="b"/>
            <a:pathLst>
              <a:path h="1766570">
                <a:moveTo>
                  <a:pt x="0" y="0"/>
                </a:moveTo>
                <a:lnTo>
                  <a:pt x="0" y="1766570"/>
                </a:lnTo>
              </a:path>
            </a:pathLst>
          </a:custGeom>
          <a:ln w="17830">
            <a:solidFill>
              <a:srgbClr val="000000"/>
            </a:solidFill>
          </a:ln>
        </p:spPr>
        <p:txBody>
          <a:bodyPr wrap="square" lIns="0" tIns="0" rIns="0" bIns="0" rtlCol="0"/>
          <a:lstStyle/>
          <a:p>
            <a:endParaRPr/>
          </a:p>
        </p:txBody>
      </p:sp>
      <p:sp>
        <p:nvSpPr>
          <p:cNvPr id="13" name="object 14"/>
          <p:cNvSpPr/>
          <p:nvPr/>
        </p:nvSpPr>
        <p:spPr>
          <a:xfrm>
            <a:off x="909015" y="2663069"/>
            <a:ext cx="4296410" cy="0"/>
          </a:xfrm>
          <a:custGeom>
            <a:avLst/>
            <a:gdLst/>
            <a:ahLst/>
            <a:cxnLst/>
            <a:rect l="l" t="t" r="r" b="b"/>
            <a:pathLst>
              <a:path w="4296410">
                <a:moveTo>
                  <a:pt x="0" y="0"/>
                </a:moveTo>
                <a:lnTo>
                  <a:pt x="4296003" y="0"/>
                </a:lnTo>
              </a:path>
            </a:pathLst>
          </a:custGeom>
          <a:ln w="17779">
            <a:solidFill>
              <a:srgbClr val="000000"/>
            </a:solidFill>
          </a:ln>
        </p:spPr>
        <p:txBody>
          <a:bodyPr wrap="square" lIns="0" tIns="0" rIns="0" bIns="0" rtlCol="0"/>
          <a:lstStyle/>
          <a:p>
            <a:endParaRPr/>
          </a:p>
        </p:txBody>
      </p:sp>
      <p:sp>
        <p:nvSpPr>
          <p:cNvPr id="14" name="object 15"/>
          <p:cNvSpPr/>
          <p:nvPr/>
        </p:nvSpPr>
        <p:spPr>
          <a:xfrm>
            <a:off x="5196103" y="2671706"/>
            <a:ext cx="0" cy="1766570"/>
          </a:xfrm>
          <a:custGeom>
            <a:avLst/>
            <a:gdLst/>
            <a:ahLst/>
            <a:cxnLst/>
            <a:rect l="l" t="t" r="r" b="b"/>
            <a:pathLst>
              <a:path h="1766570">
                <a:moveTo>
                  <a:pt x="0" y="0"/>
                </a:moveTo>
                <a:lnTo>
                  <a:pt x="0" y="1766316"/>
                </a:lnTo>
              </a:path>
            </a:pathLst>
          </a:custGeom>
          <a:ln w="17830">
            <a:solidFill>
              <a:srgbClr val="000000"/>
            </a:solidFill>
          </a:ln>
        </p:spPr>
        <p:txBody>
          <a:bodyPr wrap="square" lIns="0" tIns="0" rIns="0" bIns="0" rtlCol="0"/>
          <a:lstStyle/>
          <a:p>
            <a:endParaRPr/>
          </a:p>
        </p:txBody>
      </p:sp>
      <p:sp>
        <p:nvSpPr>
          <p:cNvPr id="39" name="object 37"/>
          <p:cNvSpPr/>
          <p:nvPr/>
        </p:nvSpPr>
        <p:spPr>
          <a:xfrm>
            <a:off x="1774461" y="4649175"/>
            <a:ext cx="1900834" cy="252983"/>
          </a:xfrm>
          <a:prstGeom prst="rect">
            <a:avLst/>
          </a:prstGeom>
          <a:blipFill>
            <a:blip r:embed="rId4" cstate="print"/>
            <a:stretch>
              <a:fillRect/>
            </a:stretch>
          </a:blipFill>
        </p:spPr>
        <p:txBody>
          <a:bodyPr wrap="square" lIns="0" tIns="0" rIns="0" bIns="0" rtlCol="0"/>
          <a:lstStyle/>
          <a:p>
            <a:endParaRPr/>
          </a:p>
        </p:txBody>
      </p:sp>
      <p:sp>
        <p:nvSpPr>
          <p:cNvPr id="30" name="object 41"/>
          <p:cNvSpPr txBox="1"/>
          <p:nvPr/>
        </p:nvSpPr>
        <p:spPr>
          <a:xfrm>
            <a:off x="6576896" y="1964346"/>
            <a:ext cx="5467349" cy="3705502"/>
          </a:xfrm>
          <a:prstGeom prst="rect">
            <a:avLst/>
          </a:prstGeom>
        </p:spPr>
        <p:txBody>
          <a:bodyPr vert="horz" wrap="square" lIns="0" tIns="12065" rIns="0" bIns="0" rtlCol="0">
            <a:spAutoFit/>
          </a:bodyPr>
          <a:lstStyle/>
          <a:p>
            <a:pPr marL="742950" lvl="1" indent="-285750">
              <a:buFont typeface="Arial" panose="020B0604020202020204" pitchFamily="34" charset="0"/>
              <a:buChar char="•"/>
            </a:pPr>
            <a:r>
              <a:rPr lang="en-US" sz="2000" dirty="0">
                <a:solidFill>
                  <a:srgbClr val="111C4E"/>
                </a:solidFill>
                <a:latin typeface="Arial" panose="020B0604020202020204" pitchFamily="34" charset="0"/>
                <a:cs typeface="Arial" panose="020B0604020202020204" pitchFamily="34" charset="0"/>
              </a:rPr>
              <a:t>Infusion in Policy and Guidance (see previous slide)</a:t>
            </a:r>
          </a:p>
          <a:p>
            <a:pPr marL="742950" lvl="1" indent="-285750">
              <a:buFont typeface="Arial" panose="020B0604020202020204" pitchFamily="34" charset="0"/>
              <a:buChar char="•"/>
            </a:pPr>
            <a:endParaRPr lang="en-US" sz="2000" dirty="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rgbClr val="111C4E"/>
                </a:solidFill>
                <a:latin typeface="Arial" panose="020B0604020202020204" pitchFamily="34" charset="0"/>
                <a:cs typeface="Arial" panose="020B0604020202020204" pitchFamily="34" charset="0"/>
              </a:rPr>
              <a:t>INCOSE Digital Engineering Information Exchange Working group (DEIXWG)</a:t>
            </a:r>
          </a:p>
          <a:p>
            <a:pPr marL="742950" lvl="1" indent="-285750">
              <a:buFont typeface="Arial" panose="020B0604020202020204" pitchFamily="34" charset="0"/>
              <a:buChar char="•"/>
            </a:pPr>
            <a:endParaRPr lang="en-US" sz="2000" dirty="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rgbClr val="111C4E"/>
                </a:solidFill>
                <a:latin typeface="Arial" panose="020B0604020202020204" pitchFamily="34" charset="0"/>
                <a:cs typeface="Arial" panose="020B0604020202020204" pitchFamily="34" charset="0"/>
              </a:rPr>
              <a:t>OSD and Service Government Reference Architecture (GRA) and Mission Thread coordination and development</a:t>
            </a:r>
          </a:p>
          <a:p>
            <a:pPr marL="742950" lvl="1" indent="-285750">
              <a:buFont typeface="Arial" panose="020B0604020202020204" pitchFamily="34" charset="0"/>
              <a:buChar char="•"/>
            </a:pPr>
            <a:endParaRPr lang="en-US" sz="2000" dirty="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rgbClr val="111C4E"/>
                </a:solidFill>
                <a:latin typeface="Arial" panose="020B0604020202020204" pitchFamily="34" charset="0"/>
                <a:cs typeface="Arial" panose="020B0604020202020204" pitchFamily="34" charset="0"/>
              </a:rPr>
              <a:t>Service Digital Models and Digital Twin Efforts</a:t>
            </a:r>
          </a:p>
        </p:txBody>
      </p:sp>
      <p:sp>
        <p:nvSpPr>
          <p:cNvPr id="31" name="TextBox 30"/>
          <p:cNvSpPr txBox="1"/>
          <p:nvPr/>
        </p:nvSpPr>
        <p:spPr>
          <a:xfrm>
            <a:off x="7069248" y="1396521"/>
            <a:ext cx="4482646" cy="424732"/>
          </a:xfrm>
          <a:prstGeom prst="rect">
            <a:avLst/>
          </a:prstGeom>
          <a:noFill/>
        </p:spPr>
        <p:txBody>
          <a:bodyPr wrap="square" rtlCol="0">
            <a:spAutoFit/>
          </a:bodyPr>
          <a:lstStyle/>
          <a:p>
            <a:pPr lvl="0" algn="ctr">
              <a:lnSpc>
                <a:spcPct val="90000"/>
              </a:lnSpc>
              <a:spcBef>
                <a:spcPts val="1000"/>
              </a:spcBef>
            </a:pPr>
            <a:r>
              <a:rPr lang="en-US" sz="2400" u="sng">
                <a:solidFill>
                  <a:srgbClr val="111C4E"/>
                </a:solidFill>
                <a:latin typeface="Arial" panose="020B0604020202020204" pitchFamily="34" charset="0"/>
                <a:cs typeface="Arial" panose="020B0604020202020204" pitchFamily="34" charset="0"/>
              </a:rPr>
              <a:t>Key Implementation Updates</a:t>
            </a:r>
            <a:endParaRPr lang="en-US" sz="1600" u="sng"/>
          </a:p>
        </p:txBody>
      </p:sp>
      <p:sp>
        <p:nvSpPr>
          <p:cNvPr id="19" name="object 38"/>
          <p:cNvSpPr txBox="1"/>
          <p:nvPr/>
        </p:nvSpPr>
        <p:spPr>
          <a:xfrm>
            <a:off x="375908" y="5150880"/>
            <a:ext cx="6693340" cy="1133002"/>
          </a:xfrm>
          <a:prstGeom prst="rect">
            <a:avLst/>
          </a:prstGeom>
        </p:spPr>
        <p:txBody>
          <a:bodyPr vert="horz" wrap="square" lIns="0" tIns="12065" rIns="0" bIns="0" rtlCol="0">
            <a:spAutoFit/>
          </a:bodyPr>
          <a:lstStyle/>
          <a:p>
            <a:pPr marL="241300" marR="5080" indent="-228600">
              <a:spcBef>
                <a:spcPts val="95"/>
              </a:spcBef>
              <a:buAutoNum type="arabicPeriod"/>
              <a:tabLst>
                <a:tab pos="241935" algn="l"/>
              </a:tabLst>
            </a:pPr>
            <a:r>
              <a:rPr lang="en-US">
                <a:solidFill>
                  <a:srgbClr val="111C4E"/>
                </a:solidFill>
                <a:latin typeface="Arial" panose="020B0604020202020204" pitchFamily="34" charset="0"/>
                <a:cs typeface="Arial" panose="020B0604020202020204" pitchFamily="34" charset="0"/>
              </a:rPr>
              <a:t>Plan and develop the authoritative source of  truth</a:t>
            </a:r>
          </a:p>
          <a:p>
            <a:pPr marL="241300" indent="-228600">
              <a:buAutoNum type="arabicPeriod"/>
              <a:tabLst>
                <a:tab pos="241935" algn="l"/>
              </a:tabLst>
            </a:pPr>
            <a:r>
              <a:rPr lang="en-US">
                <a:solidFill>
                  <a:srgbClr val="111C4E"/>
                </a:solidFill>
                <a:latin typeface="Arial" panose="020B0604020202020204" pitchFamily="34" charset="0"/>
                <a:cs typeface="Arial" panose="020B0604020202020204" pitchFamily="34" charset="0"/>
              </a:rPr>
              <a:t>Govern the authoritative source of truth</a:t>
            </a:r>
          </a:p>
          <a:p>
            <a:pPr marL="241300" marR="59690" indent="-228600">
              <a:spcBef>
                <a:spcPts val="5"/>
              </a:spcBef>
              <a:buAutoNum type="arabicPeriod"/>
              <a:tabLst>
                <a:tab pos="241935" algn="l"/>
              </a:tabLst>
            </a:pPr>
            <a:r>
              <a:rPr lang="en-US">
                <a:solidFill>
                  <a:srgbClr val="111C4E"/>
                </a:solidFill>
                <a:latin typeface="Arial" panose="020B0604020202020204" pitchFamily="34" charset="0"/>
                <a:cs typeface="Arial" panose="020B0604020202020204" pitchFamily="34" charset="0"/>
              </a:rPr>
              <a:t>Use the authoritative source of truth across  the lifecycle</a:t>
            </a:r>
          </a:p>
          <a:p>
            <a:pPr marL="241300" marR="5080" indent="-228600">
              <a:lnSpc>
                <a:spcPct val="100000"/>
              </a:lnSpc>
              <a:spcBef>
                <a:spcPts val="95"/>
              </a:spcBef>
              <a:buAutoNum type="arabicPeriod"/>
              <a:tabLst>
                <a:tab pos="241935" algn="l"/>
              </a:tabLst>
            </a:pPr>
            <a:endParaRPr>
              <a:solidFill>
                <a:srgbClr val="111C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319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A829B0-C0FA-48BA-B1A5-439ACF14B2AD}"/>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pPr/>
              <a:t>9</a:t>
            </a:fld>
            <a:endParaRPr lang="en-US"/>
          </a:p>
        </p:txBody>
      </p:sp>
      <p:sp>
        <p:nvSpPr>
          <p:cNvPr id="17" name="Content Placeholder 16">
            <a:extLst>
              <a:ext uri="{FF2B5EF4-FFF2-40B4-BE49-F238E27FC236}">
                <a16:creationId xmlns:a16="http://schemas.microsoft.com/office/drawing/2014/main" id="{A458E600-42E7-4DD1-9188-BE94862933D5}"/>
              </a:ext>
            </a:extLst>
          </p:cNvPr>
          <p:cNvSpPr>
            <a:spLocks noGrp="1"/>
          </p:cNvSpPr>
          <p:nvPr>
            <p:ph idx="1"/>
          </p:nvPr>
        </p:nvSpPr>
        <p:spPr>
          <a:xfrm>
            <a:off x="237356" y="1549697"/>
            <a:ext cx="5906270" cy="1073973"/>
          </a:xfrm>
        </p:spPr>
        <p:txBody>
          <a:bodyPr/>
          <a:lstStyle/>
          <a:p>
            <a:pPr marL="0" indent="0">
              <a:buNone/>
            </a:pPr>
            <a:r>
              <a:rPr lang="en-US"/>
              <a:t>Incorporate technological innovation to improve the engineering practice</a:t>
            </a:r>
          </a:p>
        </p:txBody>
      </p:sp>
      <p:sp>
        <p:nvSpPr>
          <p:cNvPr id="16" name="Title 15">
            <a:extLst>
              <a:ext uri="{FF2B5EF4-FFF2-40B4-BE49-F238E27FC236}">
                <a16:creationId xmlns:a16="http://schemas.microsoft.com/office/drawing/2014/main" id="{92FED08F-6A0D-447D-A6EC-3B707BB40DED}"/>
              </a:ext>
            </a:extLst>
          </p:cNvPr>
          <p:cNvSpPr>
            <a:spLocks noGrp="1"/>
          </p:cNvSpPr>
          <p:nvPr>
            <p:ph type="title"/>
          </p:nvPr>
        </p:nvSpPr>
        <p:spPr/>
        <p:txBody>
          <a:bodyPr/>
          <a:lstStyle/>
          <a:p>
            <a:r>
              <a:rPr lang="en-US"/>
              <a:t>GOAL 3  </a:t>
            </a:r>
          </a:p>
        </p:txBody>
      </p:sp>
      <p:sp>
        <p:nvSpPr>
          <p:cNvPr id="6" name="object 11"/>
          <p:cNvSpPr/>
          <p:nvPr/>
        </p:nvSpPr>
        <p:spPr>
          <a:xfrm>
            <a:off x="1015769" y="2659305"/>
            <a:ext cx="4074413" cy="2027681"/>
          </a:xfrm>
          <a:prstGeom prst="rect">
            <a:avLst/>
          </a:prstGeom>
          <a:blipFill>
            <a:blip r:embed="rId3" cstate="print"/>
            <a:stretch>
              <a:fillRect/>
            </a:stretch>
          </a:blipFill>
        </p:spPr>
        <p:txBody>
          <a:bodyPr wrap="square" lIns="0" tIns="0" rIns="0" bIns="0" rtlCol="0"/>
          <a:lstStyle/>
          <a:p>
            <a:endParaRPr/>
          </a:p>
        </p:txBody>
      </p:sp>
      <p:sp>
        <p:nvSpPr>
          <p:cNvPr id="7" name="object 12"/>
          <p:cNvSpPr/>
          <p:nvPr/>
        </p:nvSpPr>
        <p:spPr>
          <a:xfrm>
            <a:off x="927377" y="4748581"/>
            <a:ext cx="4251325" cy="0"/>
          </a:xfrm>
          <a:custGeom>
            <a:avLst/>
            <a:gdLst/>
            <a:ahLst/>
            <a:cxnLst/>
            <a:rect l="l" t="t" r="r" b="b"/>
            <a:pathLst>
              <a:path w="4251325">
                <a:moveTo>
                  <a:pt x="0" y="0"/>
                </a:moveTo>
                <a:lnTo>
                  <a:pt x="4251198" y="0"/>
                </a:lnTo>
              </a:path>
            </a:pathLst>
          </a:custGeom>
          <a:ln w="54609">
            <a:solidFill>
              <a:srgbClr val="000000"/>
            </a:solidFill>
          </a:ln>
        </p:spPr>
        <p:txBody>
          <a:bodyPr wrap="square" lIns="0" tIns="0" rIns="0" bIns="0" rtlCol="0"/>
          <a:lstStyle/>
          <a:p>
            <a:endParaRPr/>
          </a:p>
        </p:txBody>
      </p:sp>
      <p:sp>
        <p:nvSpPr>
          <p:cNvPr id="8" name="object 13"/>
          <p:cNvSpPr/>
          <p:nvPr/>
        </p:nvSpPr>
        <p:spPr>
          <a:xfrm>
            <a:off x="954123" y="2624506"/>
            <a:ext cx="0" cy="2096770"/>
          </a:xfrm>
          <a:custGeom>
            <a:avLst/>
            <a:gdLst/>
            <a:ahLst/>
            <a:cxnLst/>
            <a:rect l="l" t="t" r="r" b="b"/>
            <a:pathLst>
              <a:path h="2096770">
                <a:moveTo>
                  <a:pt x="0" y="0"/>
                </a:moveTo>
                <a:lnTo>
                  <a:pt x="0" y="2096770"/>
                </a:lnTo>
              </a:path>
            </a:pathLst>
          </a:custGeom>
          <a:ln w="53492">
            <a:solidFill>
              <a:srgbClr val="000000"/>
            </a:solidFill>
          </a:ln>
        </p:spPr>
        <p:txBody>
          <a:bodyPr wrap="square" lIns="0" tIns="0" rIns="0" bIns="0" rtlCol="0"/>
          <a:lstStyle/>
          <a:p>
            <a:endParaRPr/>
          </a:p>
        </p:txBody>
      </p:sp>
      <p:sp>
        <p:nvSpPr>
          <p:cNvPr id="9" name="object 14"/>
          <p:cNvSpPr/>
          <p:nvPr/>
        </p:nvSpPr>
        <p:spPr>
          <a:xfrm>
            <a:off x="927377" y="2597837"/>
            <a:ext cx="4251325" cy="0"/>
          </a:xfrm>
          <a:custGeom>
            <a:avLst/>
            <a:gdLst/>
            <a:ahLst/>
            <a:cxnLst/>
            <a:rect l="l" t="t" r="r" b="b"/>
            <a:pathLst>
              <a:path w="4251325">
                <a:moveTo>
                  <a:pt x="0" y="0"/>
                </a:moveTo>
                <a:lnTo>
                  <a:pt x="4251198" y="0"/>
                </a:lnTo>
              </a:path>
            </a:pathLst>
          </a:custGeom>
          <a:ln w="53339">
            <a:solidFill>
              <a:srgbClr val="000000"/>
            </a:solidFill>
          </a:ln>
        </p:spPr>
        <p:txBody>
          <a:bodyPr wrap="square" lIns="0" tIns="0" rIns="0" bIns="0" rtlCol="0"/>
          <a:lstStyle/>
          <a:p>
            <a:endParaRPr/>
          </a:p>
        </p:txBody>
      </p:sp>
      <p:sp>
        <p:nvSpPr>
          <p:cNvPr id="10" name="object 15"/>
          <p:cNvSpPr/>
          <p:nvPr/>
        </p:nvSpPr>
        <p:spPr>
          <a:xfrm>
            <a:off x="5151828" y="2624405"/>
            <a:ext cx="0" cy="2098040"/>
          </a:xfrm>
          <a:custGeom>
            <a:avLst/>
            <a:gdLst/>
            <a:ahLst/>
            <a:cxnLst/>
            <a:rect l="l" t="t" r="r" b="b"/>
            <a:pathLst>
              <a:path h="2098040">
                <a:moveTo>
                  <a:pt x="0" y="0"/>
                </a:moveTo>
                <a:lnTo>
                  <a:pt x="0" y="2097481"/>
                </a:lnTo>
              </a:path>
            </a:pathLst>
          </a:custGeom>
          <a:ln w="53492">
            <a:solidFill>
              <a:srgbClr val="000000"/>
            </a:solidFill>
          </a:ln>
        </p:spPr>
        <p:txBody>
          <a:bodyPr wrap="square" lIns="0" tIns="0" rIns="0" bIns="0" rtlCol="0"/>
          <a:lstStyle/>
          <a:p>
            <a:endParaRPr/>
          </a:p>
        </p:txBody>
      </p:sp>
      <p:sp>
        <p:nvSpPr>
          <p:cNvPr id="11" name="object 16"/>
          <p:cNvSpPr/>
          <p:nvPr/>
        </p:nvSpPr>
        <p:spPr>
          <a:xfrm>
            <a:off x="998700" y="4694606"/>
            <a:ext cx="4109085" cy="0"/>
          </a:xfrm>
          <a:custGeom>
            <a:avLst/>
            <a:gdLst/>
            <a:ahLst/>
            <a:cxnLst/>
            <a:rect l="l" t="t" r="r" b="b"/>
            <a:pathLst>
              <a:path w="4109085">
                <a:moveTo>
                  <a:pt x="0" y="0"/>
                </a:moveTo>
                <a:lnTo>
                  <a:pt x="4108551" y="0"/>
                </a:lnTo>
              </a:path>
            </a:pathLst>
          </a:custGeom>
          <a:ln w="17780">
            <a:solidFill>
              <a:srgbClr val="000000"/>
            </a:solidFill>
          </a:ln>
        </p:spPr>
        <p:txBody>
          <a:bodyPr wrap="square" lIns="0" tIns="0" rIns="0" bIns="0" rtlCol="0"/>
          <a:lstStyle/>
          <a:p>
            <a:endParaRPr/>
          </a:p>
        </p:txBody>
      </p:sp>
      <p:sp>
        <p:nvSpPr>
          <p:cNvPr id="12" name="object 17"/>
          <p:cNvSpPr/>
          <p:nvPr/>
        </p:nvSpPr>
        <p:spPr>
          <a:xfrm>
            <a:off x="1007615" y="2660066"/>
            <a:ext cx="0" cy="2025650"/>
          </a:xfrm>
          <a:custGeom>
            <a:avLst/>
            <a:gdLst/>
            <a:ahLst/>
            <a:cxnLst/>
            <a:rect l="l" t="t" r="r" b="b"/>
            <a:pathLst>
              <a:path h="2025650">
                <a:moveTo>
                  <a:pt x="0" y="0"/>
                </a:moveTo>
                <a:lnTo>
                  <a:pt x="0" y="2025650"/>
                </a:lnTo>
              </a:path>
            </a:pathLst>
          </a:custGeom>
          <a:ln w="17830">
            <a:solidFill>
              <a:srgbClr val="000000"/>
            </a:solidFill>
          </a:ln>
        </p:spPr>
        <p:txBody>
          <a:bodyPr wrap="square" lIns="0" tIns="0" rIns="0" bIns="0" rtlCol="0"/>
          <a:lstStyle/>
          <a:p>
            <a:endParaRPr/>
          </a:p>
        </p:txBody>
      </p:sp>
      <p:sp>
        <p:nvSpPr>
          <p:cNvPr id="13" name="object 18"/>
          <p:cNvSpPr/>
          <p:nvPr/>
        </p:nvSpPr>
        <p:spPr>
          <a:xfrm>
            <a:off x="998700" y="2651177"/>
            <a:ext cx="4109085" cy="0"/>
          </a:xfrm>
          <a:custGeom>
            <a:avLst/>
            <a:gdLst/>
            <a:ahLst/>
            <a:cxnLst/>
            <a:rect l="l" t="t" r="r" b="b"/>
            <a:pathLst>
              <a:path w="4109085">
                <a:moveTo>
                  <a:pt x="0" y="0"/>
                </a:moveTo>
                <a:lnTo>
                  <a:pt x="4108551" y="0"/>
                </a:lnTo>
              </a:path>
            </a:pathLst>
          </a:custGeom>
          <a:ln w="17780">
            <a:solidFill>
              <a:srgbClr val="000000"/>
            </a:solidFill>
          </a:ln>
        </p:spPr>
        <p:txBody>
          <a:bodyPr wrap="square" lIns="0" tIns="0" rIns="0" bIns="0" rtlCol="0"/>
          <a:lstStyle/>
          <a:p>
            <a:endParaRPr/>
          </a:p>
        </p:txBody>
      </p:sp>
      <p:sp>
        <p:nvSpPr>
          <p:cNvPr id="14" name="object 19"/>
          <p:cNvSpPr/>
          <p:nvPr/>
        </p:nvSpPr>
        <p:spPr>
          <a:xfrm>
            <a:off x="5098336" y="2660066"/>
            <a:ext cx="0" cy="2026285"/>
          </a:xfrm>
          <a:custGeom>
            <a:avLst/>
            <a:gdLst/>
            <a:ahLst/>
            <a:cxnLst/>
            <a:rect l="l" t="t" r="r" b="b"/>
            <a:pathLst>
              <a:path h="2026285">
                <a:moveTo>
                  <a:pt x="0" y="0"/>
                </a:moveTo>
                <a:lnTo>
                  <a:pt x="0" y="2026158"/>
                </a:lnTo>
              </a:path>
            </a:pathLst>
          </a:custGeom>
          <a:ln w="17830">
            <a:solidFill>
              <a:srgbClr val="000000"/>
            </a:solidFill>
          </a:ln>
        </p:spPr>
        <p:txBody>
          <a:bodyPr wrap="square" lIns="0" tIns="0" rIns="0" bIns="0" rtlCol="0"/>
          <a:lstStyle/>
          <a:p>
            <a:endParaRPr/>
          </a:p>
        </p:txBody>
      </p:sp>
      <p:sp>
        <p:nvSpPr>
          <p:cNvPr id="33" name="object 37"/>
          <p:cNvSpPr/>
          <p:nvPr/>
        </p:nvSpPr>
        <p:spPr>
          <a:xfrm>
            <a:off x="1857589" y="4850940"/>
            <a:ext cx="1900834" cy="252983"/>
          </a:xfrm>
          <a:prstGeom prst="rect">
            <a:avLst/>
          </a:prstGeom>
          <a:blipFill>
            <a:blip r:embed="rId4" cstate="print"/>
            <a:stretch>
              <a:fillRect/>
            </a:stretch>
          </a:blipFill>
        </p:spPr>
        <p:txBody>
          <a:bodyPr wrap="square" lIns="0" tIns="0" rIns="0" bIns="0" rtlCol="0"/>
          <a:lstStyle/>
          <a:p>
            <a:endParaRPr/>
          </a:p>
        </p:txBody>
      </p:sp>
      <p:sp>
        <p:nvSpPr>
          <p:cNvPr id="20" name="TextBox 19"/>
          <p:cNvSpPr txBox="1"/>
          <p:nvPr/>
        </p:nvSpPr>
        <p:spPr>
          <a:xfrm>
            <a:off x="7069248" y="1396521"/>
            <a:ext cx="4482646" cy="424732"/>
          </a:xfrm>
          <a:prstGeom prst="rect">
            <a:avLst/>
          </a:prstGeom>
          <a:noFill/>
        </p:spPr>
        <p:txBody>
          <a:bodyPr wrap="square" rtlCol="0">
            <a:spAutoFit/>
          </a:bodyPr>
          <a:lstStyle/>
          <a:p>
            <a:pPr lvl="0" algn="ctr">
              <a:lnSpc>
                <a:spcPct val="90000"/>
              </a:lnSpc>
              <a:spcBef>
                <a:spcPts val="1000"/>
              </a:spcBef>
            </a:pPr>
            <a:r>
              <a:rPr lang="en-US" sz="2400" u="sng">
                <a:solidFill>
                  <a:srgbClr val="111C4E"/>
                </a:solidFill>
                <a:latin typeface="Arial" panose="020B0604020202020204" pitchFamily="34" charset="0"/>
                <a:cs typeface="Arial" panose="020B0604020202020204" pitchFamily="34" charset="0"/>
              </a:rPr>
              <a:t>Key Implementation Updates</a:t>
            </a:r>
            <a:endParaRPr lang="en-US" sz="1600" u="sng"/>
          </a:p>
        </p:txBody>
      </p:sp>
      <p:sp>
        <p:nvSpPr>
          <p:cNvPr id="21" name="object 41"/>
          <p:cNvSpPr txBox="1"/>
          <p:nvPr/>
        </p:nvSpPr>
        <p:spPr>
          <a:xfrm>
            <a:off x="6576896" y="1964346"/>
            <a:ext cx="5467349" cy="3397725"/>
          </a:xfrm>
          <a:prstGeom prst="rect">
            <a:avLst/>
          </a:prstGeom>
        </p:spPr>
        <p:txBody>
          <a:bodyPr vert="horz" wrap="square" lIns="0" tIns="12065" rIns="0" bIns="0" rtlCol="0" anchor="t">
            <a:spAutoFit/>
          </a:bodyPr>
          <a:lstStyle/>
          <a:p>
            <a:pPr marL="742950" lvl="1" indent="-285750">
              <a:buFont typeface="Arial" panose="020B0604020202020204" pitchFamily="34" charset="0"/>
              <a:buChar char="•"/>
            </a:pPr>
            <a:r>
              <a:rPr lang="en-US" sz="2000" dirty="0">
                <a:solidFill>
                  <a:srgbClr val="111C4E"/>
                </a:solidFill>
                <a:latin typeface="Arial" panose="020B0604020202020204" pitchFamily="34" charset="0"/>
                <a:cs typeface="Arial" panose="020B0604020202020204" pitchFamily="34" charset="0"/>
              </a:rPr>
              <a:t>USAF Digital Campaign</a:t>
            </a:r>
          </a:p>
          <a:p>
            <a:pPr marL="742950" lvl="1" indent="-285750">
              <a:buFont typeface="Arial" panose="020B0604020202020204" pitchFamily="34" charset="0"/>
              <a:buChar char="•"/>
            </a:pPr>
            <a:endParaRPr lang="en-US" sz="2000" dirty="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rgbClr val="111C4E"/>
                </a:solidFill>
                <a:latin typeface="Arial"/>
                <a:cs typeface="Arial"/>
              </a:rPr>
              <a:t>USN Digital Transformation</a:t>
            </a:r>
          </a:p>
          <a:p>
            <a:pPr marL="742950" lvl="1" indent="-285750">
              <a:buFont typeface="Arial" panose="020B0604020202020204" pitchFamily="34" charset="0"/>
              <a:buChar char="•"/>
            </a:pPr>
            <a:endParaRPr lang="en-US" sz="2000" dirty="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rgbClr val="111C4E"/>
                </a:solidFill>
                <a:latin typeface="Arial" panose="020B0604020202020204" pitchFamily="34" charset="0"/>
                <a:cs typeface="Arial" panose="020B0604020202020204" pitchFamily="34" charset="0"/>
              </a:rPr>
              <a:t>Army Digital Transformation</a:t>
            </a:r>
          </a:p>
          <a:p>
            <a:pPr marL="742950" lvl="1" indent="-285750">
              <a:buFont typeface="Arial" panose="020B0604020202020204" pitchFamily="34" charset="0"/>
              <a:buChar char="•"/>
            </a:pPr>
            <a:endParaRPr lang="en-US" sz="2000" dirty="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000" dirty="0">
                <a:solidFill>
                  <a:srgbClr val="111C4E"/>
                </a:solidFill>
                <a:latin typeface="Arial" panose="020B0604020202020204" pitchFamily="34" charset="0"/>
                <a:cs typeface="Arial" panose="020B0604020202020204" pitchFamily="34" charset="0"/>
              </a:rPr>
              <a:t>Cutting-Edge Digital Engineering Tools Across the Workforce (ex. PLM tools, ADVANA, CAMEO, Satellite Tool Kit (STK), </a:t>
            </a:r>
            <a:r>
              <a:rPr lang="en-US" sz="2000" dirty="0" err="1">
                <a:solidFill>
                  <a:srgbClr val="111C4E"/>
                </a:solidFill>
                <a:latin typeface="Arial" panose="020B0604020202020204" pitchFamily="34" charset="0"/>
                <a:cs typeface="Arial" panose="020B0604020202020204" pitchFamily="34" charset="0"/>
              </a:rPr>
              <a:t>ModelCenter</a:t>
            </a:r>
            <a:endParaRPr lang="en-US" sz="2000" dirty="0">
              <a:solidFill>
                <a:srgbClr val="111C4E"/>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2000" dirty="0">
              <a:latin typeface=" Arial"/>
              <a:cs typeface="Arial" panose="020B0604020202020204" pitchFamily="34" charset="0"/>
            </a:endParaRPr>
          </a:p>
        </p:txBody>
      </p:sp>
      <p:sp>
        <p:nvSpPr>
          <p:cNvPr id="22" name="object 38"/>
          <p:cNvSpPr txBox="1"/>
          <p:nvPr/>
        </p:nvSpPr>
        <p:spPr>
          <a:xfrm>
            <a:off x="375908" y="5150880"/>
            <a:ext cx="6693340" cy="1133002"/>
          </a:xfrm>
          <a:prstGeom prst="rect">
            <a:avLst/>
          </a:prstGeom>
        </p:spPr>
        <p:txBody>
          <a:bodyPr vert="horz" wrap="square" lIns="0" tIns="12065" rIns="0" bIns="0" rtlCol="0">
            <a:spAutoFit/>
          </a:bodyPr>
          <a:lstStyle/>
          <a:p>
            <a:pPr marL="241300" marR="5080" indent="-228600">
              <a:spcBef>
                <a:spcPts val="95"/>
              </a:spcBef>
              <a:buAutoNum type="arabicPeriod"/>
              <a:tabLst>
                <a:tab pos="241935" algn="l"/>
              </a:tabLst>
            </a:pPr>
            <a:r>
              <a:rPr lang="en-US">
                <a:solidFill>
                  <a:srgbClr val="111C4E"/>
                </a:solidFill>
                <a:latin typeface="Arial" panose="020B0604020202020204" pitchFamily="34" charset="0"/>
                <a:cs typeface="Arial" panose="020B0604020202020204" pitchFamily="34" charset="0"/>
              </a:rPr>
              <a:t>Establish an end-to-end digital engineering  enterprise</a:t>
            </a:r>
          </a:p>
          <a:p>
            <a:pPr marL="241300" marR="123189" indent="-228600">
              <a:buAutoNum type="arabicPeriod"/>
              <a:tabLst>
                <a:tab pos="241935" algn="l"/>
              </a:tabLst>
            </a:pPr>
            <a:r>
              <a:rPr lang="en-US">
                <a:solidFill>
                  <a:srgbClr val="111C4E"/>
                </a:solidFill>
                <a:latin typeface="Arial" panose="020B0604020202020204" pitchFamily="34" charset="0"/>
                <a:cs typeface="Arial" panose="020B0604020202020204" pitchFamily="34" charset="0"/>
              </a:rPr>
              <a:t>Use technological innovations to improve  the digital engineering practice</a:t>
            </a:r>
          </a:p>
          <a:p>
            <a:pPr marL="241300" marR="5080" indent="-228600">
              <a:lnSpc>
                <a:spcPct val="100000"/>
              </a:lnSpc>
              <a:spcBef>
                <a:spcPts val="95"/>
              </a:spcBef>
              <a:buAutoNum type="arabicPeriod"/>
              <a:tabLst>
                <a:tab pos="241935" algn="l"/>
              </a:tabLst>
            </a:pPr>
            <a:endParaRPr>
              <a:solidFill>
                <a:srgbClr val="111C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162476"/>
      </p:ext>
    </p:extLst>
  </p:cSld>
  <p:clrMapOvr>
    <a:masterClrMapping/>
  </p:clrMapOvr>
</p:sld>
</file>

<file path=ppt/theme/theme1.xml><?xml version="1.0" encoding="utf-8"?>
<a:theme xmlns:a="http://schemas.openxmlformats.org/drawingml/2006/main" name="USDR&am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BFFCDC4CDD484F925330039A476879" ma:contentTypeVersion="4" ma:contentTypeDescription="Create a new document." ma:contentTypeScope="" ma:versionID="8a0f60f1cab3c2514d1d636ee52f209a">
  <xsd:schema xmlns:xsd="http://www.w3.org/2001/XMLSchema" xmlns:xs="http://www.w3.org/2001/XMLSchema" xmlns:p="http://schemas.microsoft.com/office/2006/metadata/properties" xmlns:ns2="3dd2080e-66c2-449c-8541-3090ac03c94e" xmlns:ns3="f4618399-b958-495b-84ad-0d51392dddee" targetNamespace="http://schemas.microsoft.com/office/2006/metadata/properties" ma:root="true" ma:fieldsID="a79addf3f347e99baf191209203a6820" ns2:_="" ns3:_="">
    <xsd:import namespace="3dd2080e-66c2-449c-8541-3090ac03c94e"/>
    <xsd:import namespace="f4618399-b958-495b-84ad-0d51392ddd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d2080e-66c2-449c-8541-3090ac03c9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618399-b958-495b-84ad-0d51392ddd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455436-5F33-432C-8BCB-6CC00719638F}">
  <ds:schemaRefs>
    <ds:schemaRef ds:uri="3dd2080e-66c2-449c-8541-3090ac03c94e"/>
    <ds:schemaRef ds:uri="f4618399-b958-495b-84ad-0d51392ddd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AE388C-1B61-4D58-8250-20B7DC93057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f4618399-b958-495b-84ad-0d51392dddee"/>
    <ds:schemaRef ds:uri="http://schemas.microsoft.com/office/infopath/2007/PartnerControls"/>
    <ds:schemaRef ds:uri="3dd2080e-66c2-449c-8541-3090ac03c94e"/>
    <ds:schemaRef ds:uri="http://www.w3.org/XML/1998/namespace"/>
  </ds:schemaRefs>
</ds:datastoreItem>
</file>

<file path=customXml/itemProps3.xml><?xml version="1.0" encoding="utf-8"?>
<ds:datastoreItem xmlns:ds="http://schemas.openxmlformats.org/officeDocument/2006/customXml" ds:itemID="{F3E03862-F9E1-49F3-AA86-041441FFE4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156</TotalTime>
  <Words>4664</Words>
  <Application>Microsoft Office PowerPoint</Application>
  <PresentationFormat>Widescreen</PresentationFormat>
  <Paragraphs>280</Paragraphs>
  <Slides>14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 Arial</vt:lpstr>
      <vt:lpstr>Arial</vt:lpstr>
      <vt:lpstr>Arial Narrow</vt:lpstr>
      <vt:lpstr>Arial,Sans-Serif</vt:lpstr>
      <vt:lpstr>Calibri</vt:lpstr>
      <vt:lpstr>Franklin Gothic Book</vt:lpstr>
      <vt:lpstr>Franklin Gothic Medium</vt:lpstr>
      <vt:lpstr>Franklin Gothic Medium Cond</vt:lpstr>
      <vt:lpstr>Times New Roman</vt:lpstr>
      <vt:lpstr>USDR&amp;E</vt:lpstr>
      <vt:lpstr>PowerPoint Presentation</vt:lpstr>
      <vt:lpstr>Under Secretary of Defense (Research &amp; Engineering)                       Technology Vision for an Era of Competition </vt:lpstr>
      <vt:lpstr>Critical Technologies</vt:lpstr>
      <vt:lpstr>National Defense Strategy and Digital Engineering Strategy</vt:lpstr>
      <vt:lpstr>Digital Engineering Way Ahead</vt:lpstr>
      <vt:lpstr>PowerPoint Presentation</vt:lpstr>
      <vt:lpstr>GOAL 1  </vt:lpstr>
      <vt:lpstr>GOAL 2  </vt:lpstr>
      <vt:lpstr>GOAL 3  </vt:lpstr>
      <vt:lpstr>GOAL 4  </vt:lpstr>
      <vt:lpstr>GOAL 5 </vt:lpstr>
      <vt:lpstr>For Additional Information</vt:lpstr>
      <vt:lpstr>BACK-UP SLIDES</vt:lpstr>
      <vt:lpstr>DSB GEMS Task Force(2018) – Imagine if…..</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Robert A (Rob) Col USAF OSD OUSD R-E (USA)</dc:creator>
  <cp:lastModifiedBy>Howell, Darryl L CTR OSD OUSD R-E</cp:lastModifiedBy>
  <cp:revision>211</cp:revision>
  <dcterms:created xsi:type="dcterms:W3CDTF">2019-10-28T17:35:30Z</dcterms:created>
  <dcterms:modified xsi:type="dcterms:W3CDTF">2022-07-22T16:56:34Z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0x010100B1BFFCDC4CDD484F925330039A476879</vt:lpwstr>
  </property>
</Properties>
</file>